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4C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3E3D2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4C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4C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2230" y="1007338"/>
            <a:ext cx="6899539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94C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0811" y="2207399"/>
            <a:ext cx="6336030" cy="1430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3E3D2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0"/>
            <a:ext cx="195580" cy="6858000"/>
          </a:xfrm>
          <a:custGeom>
            <a:avLst/>
            <a:gdLst/>
            <a:ahLst/>
            <a:cxnLst/>
            <a:rect l="l" t="t" r="r" b="b"/>
            <a:pathLst>
              <a:path w="195579" h="6858000">
                <a:moveTo>
                  <a:pt x="0" y="6858000"/>
                </a:moveTo>
                <a:lnTo>
                  <a:pt x="195579" y="6858000"/>
                </a:lnTo>
                <a:lnTo>
                  <a:pt x="19557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4780" y="0"/>
            <a:ext cx="1480820" cy="6858000"/>
          </a:xfrm>
          <a:custGeom>
            <a:avLst/>
            <a:gdLst/>
            <a:ahLst/>
            <a:cxnLst/>
            <a:rect l="l" t="t" r="r" b="b"/>
            <a:pathLst>
              <a:path w="1480820" h="6858000">
                <a:moveTo>
                  <a:pt x="0" y="6858000"/>
                </a:moveTo>
                <a:lnTo>
                  <a:pt x="1480820" y="6858000"/>
                </a:lnTo>
                <a:lnTo>
                  <a:pt x="148082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4180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278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6250940"/>
            <a:ext cx="1524000" cy="607060"/>
          </a:xfrm>
          <a:custGeom>
            <a:avLst/>
            <a:gdLst/>
            <a:ahLst/>
            <a:cxnLst/>
            <a:rect l="l" t="t" r="r" b="b"/>
            <a:pathLst>
              <a:path w="1524000" h="607059">
                <a:moveTo>
                  <a:pt x="0" y="607060"/>
                </a:moveTo>
                <a:lnTo>
                  <a:pt x="1524000" y="607060"/>
                </a:lnTo>
                <a:lnTo>
                  <a:pt x="1524000" y="0"/>
                </a:lnTo>
                <a:lnTo>
                  <a:pt x="0" y="0"/>
                </a:lnTo>
                <a:lnTo>
                  <a:pt x="0" y="60706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15400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34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200" y="0"/>
            <a:ext cx="2743200" cy="6858000"/>
          </a:xfrm>
          <a:custGeom>
            <a:avLst/>
            <a:gdLst/>
            <a:ahLst/>
            <a:cxnLst/>
            <a:rect l="l" t="t" r="r" b="b"/>
            <a:pathLst>
              <a:path w="2743200" h="6858000">
                <a:moveTo>
                  <a:pt x="0" y="6858000"/>
                </a:moveTo>
                <a:lnTo>
                  <a:pt x="2743200" y="6858000"/>
                </a:lnTo>
                <a:lnTo>
                  <a:pt x="2743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95600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42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39840" y="203670"/>
            <a:ext cx="9156700" cy="6654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61840" y="0"/>
            <a:ext cx="3677920" cy="6250940"/>
          </a:xfrm>
          <a:custGeom>
            <a:avLst/>
            <a:gdLst/>
            <a:ahLst/>
            <a:cxnLst/>
            <a:rect l="l" t="t" r="r" b="b"/>
            <a:pathLst>
              <a:path w="3677920" h="6250940">
                <a:moveTo>
                  <a:pt x="0" y="6250940"/>
                </a:moveTo>
                <a:lnTo>
                  <a:pt x="3677919" y="6250940"/>
                </a:lnTo>
                <a:lnTo>
                  <a:pt x="3677919" y="0"/>
                </a:lnTo>
                <a:lnTo>
                  <a:pt x="0" y="0"/>
                </a:lnTo>
                <a:lnTo>
                  <a:pt x="0" y="625094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61840" y="0"/>
            <a:ext cx="3677920" cy="6250940"/>
          </a:xfrm>
          <a:custGeom>
            <a:avLst/>
            <a:gdLst/>
            <a:ahLst/>
            <a:cxnLst/>
            <a:rect l="l" t="t" r="r" b="b"/>
            <a:pathLst>
              <a:path w="3677920" h="6250940">
                <a:moveTo>
                  <a:pt x="3677919" y="0"/>
                </a:moveTo>
                <a:lnTo>
                  <a:pt x="3677919" y="6250940"/>
                </a:lnTo>
                <a:lnTo>
                  <a:pt x="0" y="6250940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48200" y="0"/>
            <a:ext cx="3505200" cy="2291080"/>
          </a:xfrm>
          <a:custGeom>
            <a:avLst/>
            <a:gdLst/>
            <a:ahLst/>
            <a:cxnLst/>
            <a:rect l="l" t="t" r="r" b="b"/>
            <a:pathLst>
              <a:path w="3505200" h="2291080">
                <a:moveTo>
                  <a:pt x="0" y="2291079"/>
                </a:moveTo>
                <a:lnTo>
                  <a:pt x="3505187" y="2291079"/>
                </a:lnTo>
                <a:lnTo>
                  <a:pt x="3505187" y="0"/>
                </a:lnTo>
                <a:lnTo>
                  <a:pt x="0" y="0"/>
                </a:lnTo>
                <a:lnTo>
                  <a:pt x="0" y="22910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50740" y="6129020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81279">
            <a:solidFill>
              <a:srgbClr val="94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812106" y="1219200"/>
            <a:ext cx="265366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tr-TR" b="0" spc="-105" dirty="0" smtClean="0"/>
              <a:t>POLİNAS MESLEKİ VE TEKNİK</a:t>
            </a:r>
            <a:r>
              <a:rPr b="0" spc="-105" dirty="0" smtClean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ANADOLU  </a:t>
            </a:r>
            <a:r>
              <a:rPr b="0" spc="-300" dirty="0" smtClean="0">
                <a:latin typeface="Verdana"/>
                <a:cs typeface="Verdana"/>
              </a:rPr>
              <a:t>  </a:t>
            </a:r>
            <a:r>
              <a:rPr b="0" spc="-575" dirty="0">
                <a:latin typeface="Verdana"/>
                <a:cs typeface="Verdana"/>
              </a:rPr>
              <a:t>LİSESİ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812106" y="4408385"/>
            <a:ext cx="2277745" cy="1055161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>
              <a:lnSpc>
                <a:spcPct val="79700"/>
              </a:lnSpc>
              <a:spcBef>
                <a:spcPts val="440"/>
              </a:spcBef>
            </a:pPr>
            <a:r>
              <a:rPr sz="1400" b="1" spc="-185" dirty="0">
                <a:solidFill>
                  <a:srgbClr val="404040"/>
                </a:solidFill>
                <a:latin typeface="Verdana"/>
                <a:cs typeface="Verdana"/>
              </a:rPr>
              <a:t>ORTAÖĞRETİM </a:t>
            </a:r>
            <a:r>
              <a:rPr sz="1400" b="1" spc="-229" dirty="0">
                <a:solidFill>
                  <a:srgbClr val="404040"/>
                </a:solidFill>
                <a:latin typeface="Verdana"/>
                <a:cs typeface="Verdana"/>
              </a:rPr>
              <a:t>KURUMLARI  </a:t>
            </a:r>
            <a:r>
              <a:rPr sz="1400" b="1" spc="-204" dirty="0">
                <a:solidFill>
                  <a:srgbClr val="404040"/>
                </a:solidFill>
                <a:latin typeface="Verdana"/>
                <a:cs typeface="Verdana"/>
              </a:rPr>
              <a:t>YÖNETMELİĞİ</a:t>
            </a:r>
            <a:endParaRPr sz="1400" dirty="0">
              <a:latin typeface="Verdana"/>
              <a:cs typeface="Verdana"/>
            </a:endParaRPr>
          </a:p>
          <a:p>
            <a:pPr marL="12700" marR="479425">
              <a:lnSpc>
                <a:spcPct val="100000"/>
              </a:lnSpc>
            </a:pPr>
            <a:r>
              <a:rPr sz="1400" b="1" spc="-180" dirty="0">
                <a:solidFill>
                  <a:srgbClr val="404040"/>
                </a:solidFill>
                <a:latin typeface="Verdana"/>
                <a:cs typeface="Verdana"/>
              </a:rPr>
              <a:t>ÖDÜL </a:t>
            </a:r>
            <a:r>
              <a:rPr sz="1400" b="1" spc="-165" dirty="0">
                <a:solidFill>
                  <a:srgbClr val="404040"/>
                </a:solidFill>
                <a:latin typeface="Verdana"/>
                <a:cs typeface="Verdana"/>
              </a:rPr>
              <a:t>VE </a:t>
            </a:r>
            <a:r>
              <a:rPr sz="1400" b="1" spc="-280" dirty="0">
                <a:solidFill>
                  <a:srgbClr val="404040"/>
                </a:solidFill>
                <a:latin typeface="Verdana"/>
                <a:cs typeface="Verdana"/>
              </a:rPr>
              <a:t>DİSİPLİN  </a:t>
            </a:r>
            <a:r>
              <a:rPr sz="1400" b="1" spc="-35" dirty="0">
                <a:solidFill>
                  <a:srgbClr val="404040"/>
                </a:solidFill>
                <a:latin typeface="Arial"/>
                <a:cs typeface="Arial"/>
              </a:rPr>
              <a:t>DEVAM</a:t>
            </a:r>
            <a:r>
              <a:rPr sz="14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404040"/>
                </a:solidFill>
                <a:latin typeface="Arial"/>
                <a:cs typeface="Arial"/>
              </a:rPr>
              <a:t>DEVAMSIZLIK</a:t>
            </a:r>
            <a:endParaRPr sz="1400" dirty="0">
              <a:latin typeface="Arial"/>
              <a:cs typeface="Arial"/>
            </a:endParaRPr>
          </a:p>
          <a:p>
            <a:pPr marL="1079500" marR="741680" indent="-305435">
              <a:lnSpc>
                <a:spcPct val="100000"/>
              </a:lnSpc>
              <a:spcBef>
                <a:spcPts val="860"/>
              </a:spcBef>
            </a:pPr>
            <a:r>
              <a:rPr sz="700" b="1" spc="5" dirty="0" smtClean="0">
                <a:solidFill>
                  <a:srgbClr val="404040"/>
                </a:solidFill>
                <a:latin typeface="Arial"/>
                <a:cs typeface="Arial"/>
              </a:rPr>
              <a:t>2018</a:t>
            </a:r>
            <a:r>
              <a:rPr lang="tr-TR" sz="700" b="1" spc="5" dirty="0" smtClean="0">
                <a:solidFill>
                  <a:srgbClr val="404040"/>
                </a:solidFill>
                <a:latin typeface="Arial"/>
                <a:cs typeface="Arial"/>
              </a:rPr>
              <a:t>-2019</a:t>
            </a:r>
            <a:endParaRPr sz="7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38440" y="397738"/>
            <a:ext cx="61360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spc="65" dirty="0">
                <a:solidFill>
                  <a:srgbClr val="FF0000"/>
                </a:solidFill>
                <a:latin typeface="Arial"/>
                <a:cs typeface="Arial"/>
              </a:rPr>
              <a:t>Okuldan</a:t>
            </a:r>
            <a:r>
              <a:rPr sz="2800" b="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0" spc="-10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2800" b="0" spc="-2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0" spc="-12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2800" b="0" spc="-125" dirty="0">
                <a:solidFill>
                  <a:srgbClr val="FF0000"/>
                </a:solidFill>
                <a:latin typeface="Verdana"/>
                <a:cs typeface="Verdana"/>
              </a:rPr>
              <a:t>5</a:t>
            </a:r>
            <a:r>
              <a:rPr sz="2800" b="0" spc="-2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0" spc="-5" dirty="0">
                <a:solidFill>
                  <a:srgbClr val="FF0000"/>
                </a:solidFill>
                <a:latin typeface="Verdana"/>
                <a:cs typeface="Verdana"/>
              </a:rPr>
              <a:t>gün</a:t>
            </a:r>
            <a:r>
              <a:rPr sz="2800" b="0" spc="-2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0" spc="-20" dirty="0">
                <a:solidFill>
                  <a:srgbClr val="FF0000"/>
                </a:solidFill>
                <a:latin typeface="Verdana"/>
                <a:cs typeface="Verdana"/>
              </a:rPr>
              <a:t>arasında</a:t>
            </a:r>
            <a:r>
              <a:rPr sz="2800" b="0" spc="-2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0" spc="-155" dirty="0">
                <a:solidFill>
                  <a:srgbClr val="FF0000"/>
                </a:solidFill>
                <a:latin typeface="Verdana"/>
                <a:cs typeface="Verdana"/>
              </a:rPr>
              <a:t>kısa</a:t>
            </a:r>
            <a:r>
              <a:rPr sz="2800" b="0" spc="-2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0" spc="-180" dirty="0">
                <a:solidFill>
                  <a:srgbClr val="FF0000"/>
                </a:solidFill>
                <a:latin typeface="Verdana"/>
                <a:cs typeface="Verdana"/>
              </a:rPr>
              <a:t>süreli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2586" y="824458"/>
            <a:ext cx="6430010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785">
              <a:lnSpc>
                <a:spcPct val="100000"/>
              </a:lnSpc>
              <a:spcBef>
                <a:spcPts val="100"/>
              </a:spcBef>
            </a:pPr>
            <a:r>
              <a:rPr sz="2800" spc="-114" dirty="0">
                <a:solidFill>
                  <a:srgbClr val="FF0000"/>
                </a:solidFill>
                <a:latin typeface="Verdana"/>
                <a:cs typeface="Verdana"/>
              </a:rPr>
              <a:t>uzaklaştırma </a:t>
            </a:r>
            <a:r>
              <a:rPr sz="2800" spc="-55" dirty="0">
                <a:solidFill>
                  <a:srgbClr val="FF0000"/>
                </a:solidFill>
                <a:latin typeface="Verdana"/>
                <a:cs typeface="Verdana"/>
              </a:rPr>
              <a:t>cezasını </a:t>
            </a:r>
            <a:r>
              <a:rPr sz="2800" spc="-85" dirty="0">
                <a:solidFill>
                  <a:srgbClr val="FF0000"/>
                </a:solidFill>
                <a:latin typeface="Verdana"/>
                <a:cs typeface="Verdana"/>
              </a:rPr>
              <a:t>gerektiren </a:t>
            </a:r>
            <a:r>
              <a:rPr sz="2800" spc="-175" dirty="0">
                <a:solidFill>
                  <a:srgbClr val="FF0000"/>
                </a:solidFill>
                <a:latin typeface="Verdana"/>
                <a:cs typeface="Verdana"/>
              </a:rPr>
              <a:t>fiil</a:t>
            </a:r>
            <a:r>
              <a:rPr sz="2800" spc="-60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25" dirty="0">
                <a:solidFill>
                  <a:srgbClr val="FF0000"/>
                </a:solidFill>
                <a:latin typeface="Verdana"/>
                <a:cs typeface="Verdana"/>
              </a:rPr>
              <a:t>ve  </a:t>
            </a:r>
            <a:r>
              <a:rPr sz="2800" spc="-110" dirty="0">
                <a:solidFill>
                  <a:srgbClr val="FF0000"/>
                </a:solidFill>
                <a:latin typeface="Verdana"/>
                <a:cs typeface="Verdana"/>
              </a:rPr>
              <a:t>davranışlar;</a:t>
            </a:r>
            <a:endParaRPr sz="2800">
              <a:latin typeface="Verdana"/>
              <a:cs typeface="Verdana"/>
            </a:endParaRPr>
          </a:p>
          <a:p>
            <a:pPr marL="354965" marR="535305" indent="-274320">
              <a:lnSpc>
                <a:spcPct val="80000"/>
              </a:lnSpc>
              <a:spcBef>
                <a:spcPts val="1540"/>
              </a:spcBef>
              <a:tabLst>
                <a:tab pos="1035685" algn="l"/>
              </a:tabLst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650" spc="13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200" b="1" spc="85" dirty="0">
                <a:solidFill>
                  <a:srgbClr val="00B0F0"/>
                </a:solidFill>
                <a:latin typeface="Arial"/>
                <a:cs typeface="Arial"/>
              </a:rPr>
              <a:t>a)	</a:t>
            </a:r>
            <a:r>
              <a:rPr sz="2200" b="1" spc="-235" dirty="0">
                <a:solidFill>
                  <a:srgbClr val="00B0F0"/>
                </a:solidFill>
                <a:latin typeface="Verdana"/>
                <a:cs typeface="Verdana"/>
              </a:rPr>
              <a:t>Kişilere, </a:t>
            </a:r>
            <a:r>
              <a:rPr sz="2200" b="1" spc="-170" dirty="0">
                <a:solidFill>
                  <a:srgbClr val="00B0F0"/>
                </a:solidFill>
                <a:latin typeface="Verdana"/>
                <a:cs typeface="Verdana"/>
              </a:rPr>
              <a:t>arkadaşlarına, </a:t>
            </a:r>
            <a:r>
              <a:rPr sz="2200" b="1" spc="-200" dirty="0">
                <a:solidFill>
                  <a:srgbClr val="00B0F0"/>
                </a:solidFill>
                <a:latin typeface="Verdana"/>
                <a:cs typeface="Verdana"/>
              </a:rPr>
              <a:t>okul  </a:t>
            </a:r>
            <a:r>
              <a:rPr sz="2200" b="1" spc="-185" dirty="0">
                <a:solidFill>
                  <a:srgbClr val="00B0F0"/>
                </a:solidFill>
                <a:latin typeface="Verdana"/>
                <a:cs typeface="Verdana"/>
              </a:rPr>
              <a:t>yöneticilerine, </a:t>
            </a:r>
            <a:r>
              <a:rPr sz="2200" b="1" spc="-204" dirty="0">
                <a:solidFill>
                  <a:srgbClr val="00B0F0"/>
                </a:solidFill>
                <a:latin typeface="Verdana"/>
                <a:cs typeface="Verdana"/>
              </a:rPr>
              <a:t>öğretmenlerine </a:t>
            </a:r>
            <a:r>
              <a:rPr sz="2200" b="1" spc="-125" dirty="0">
                <a:solidFill>
                  <a:srgbClr val="00B0F0"/>
                </a:solidFill>
                <a:latin typeface="Verdana"/>
                <a:cs typeface="Verdana"/>
              </a:rPr>
              <a:t>ve </a:t>
            </a:r>
            <a:r>
              <a:rPr sz="2200" b="1" spc="-175" dirty="0">
                <a:solidFill>
                  <a:srgbClr val="00B0F0"/>
                </a:solidFill>
                <a:latin typeface="Verdana"/>
                <a:cs typeface="Verdana"/>
              </a:rPr>
              <a:t>diğer  </a:t>
            </a:r>
            <a:r>
              <a:rPr sz="2200" b="1" spc="-165" dirty="0">
                <a:solidFill>
                  <a:srgbClr val="00B0F0"/>
                </a:solidFill>
                <a:latin typeface="Verdana"/>
                <a:cs typeface="Verdana"/>
              </a:rPr>
              <a:t>çalışanlarına </a:t>
            </a:r>
            <a:r>
              <a:rPr sz="2200" b="1" spc="-240" dirty="0">
                <a:solidFill>
                  <a:srgbClr val="00B0F0"/>
                </a:solidFill>
                <a:latin typeface="Verdana"/>
                <a:cs typeface="Verdana"/>
              </a:rPr>
              <a:t>karşı </a:t>
            </a:r>
            <a:r>
              <a:rPr sz="2200" b="1" spc="-200" dirty="0">
                <a:solidFill>
                  <a:srgbClr val="00B0F0"/>
                </a:solidFill>
                <a:latin typeface="Verdana"/>
                <a:cs typeface="Verdana"/>
              </a:rPr>
              <a:t>okul </a:t>
            </a:r>
            <a:r>
              <a:rPr sz="2200" b="1" spc="-130" dirty="0">
                <a:solidFill>
                  <a:srgbClr val="00B0F0"/>
                </a:solidFill>
                <a:latin typeface="Verdana"/>
                <a:cs typeface="Verdana"/>
              </a:rPr>
              <a:t>içinde </a:t>
            </a:r>
            <a:r>
              <a:rPr sz="2200" b="1" spc="-125" dirty="0">
                <a:solidFill>
                  <a:srgbClr val="00B0F0"/>
                </a:solidFill>
                <a:latin typeface="Verdana"/>
                <a:cs typeface="Verdana"/>
              </a:rPr>
              <a:t>ve </a:t>
            </a:r>
            <a:r>
              <a:rPr sz="2200" b="1" spc="-180" dirty="0">
                <a:solidFill>
                  <a:srgbClr val="00B0F0"/>
                </a:solidFill>
                <a:latin typeface="Verdana"/>
                <a:cs typeface="Verdana"/>
              </a:rPr>
              <a:t>dışında  </a:t>
            </a:r>
            <a:r>
              <a:rPr sz="2200" b="1" spc="-210" dirty="0">
                <a:solidFill>
                  <a:srgbClr val="00B0F0"/>
                </a:solidFill>
                <a:latin typeface="Verdana"/>
                <a:cs typeface="Verdana"/>
              </a:rPr>
              <a:t>sözle, </a:t>
            </a:r>
            <a:r>
              <a:rPr sz="2200" b="1" spc="-180" dirty="0">
                <a:solidFill>
                  <a:srgbClr val="00B0F0"/>
                </a:solidFill>
                <a:latin typeface="Verdana"/>
                <a:cs typeface="Verdana"/>
              </a:rPr>
              <a:t>davranışla </a:t>
            </a:r>
            <a:r>
              <a:rPr sz="2200" b="1" spc="-110" dirty="0">
                <a:solidFill>
                  <a:srgbClr val="00B0F0"/>
                </a:solidFill>
                <a:latin typeface="Verdana"/>
                <a:cs typeface="Verdana"/>
              </a:rPr>
              <a:t>veya </a:t>
            </a:r>
            <a:r>
              <a:rPr sz="2200" b="1" spc="-200" dirty="0">
                <a:solidFill>
                  <a:srgbClr val="00B0F0"/>
                </a:solidFill>
                <a:latin typeface="Verdana"/>
                <a:cs typeface="Verdana"/>
              </a:rPr>
              <a:t>sosyal </a:t>
            </a:r>
            <a:r>
              <a:rPr sz="2200" b="1" spc="-120" dirty="0">
                <a:solidFill>
                  <a:srgbClr val="00B0F0"/>
                </a:solidFill>
                <a:latin typeface="Verdana"/>
                <a:cs typeface="Verdana"/>
              </a:rPr>
              <a:t>medya  </a:t>
            </a:r>
            <a:r>
              <a:rPr sz="2200" b="1" spc="-20" dirty="0">
                <a:solidFill>
                  <a:srgbClr val="00B0F0"/>
                </a:solidFill>
                <a:latin typeface="Arial"/>
                <a:cs typeface="Arial"/>
              </a:rPr>
              <a:t>üzerinden </a:t>
            </a:r>
            <a:r>
              <a:rPr sz="2200" b="1" spc="10" dirty="0">
                <a:solidFill>
                  <a:srgbClr val="00B0F0"/>
                </a:solidFill>
                <a:latin typeface="Arial"/>
                <a:cs typeface="Arial"/>
              </a:rPr>
              <a:t>hakaret etmek, </a:t>
            </a:r>
            <a:r>
              <a:rPr sz="2200" b="1" dirty="0">
                <a:solidFill>
                  <a:srgbClr val="00B0F0"/>
                </a:solidFill>
                <a:latin typeface="Arial"/>
                <a:cs typeface="Arial"/>
              </a:rPr>
              <a:t>hakareti  </a:t>
            </a:r>
            <a:r>
              <a:rPr sz="2200" b="1" spc="-155" dirty="0">
                <a:solidFill>
                  <a:srgbClr val="00B0F0"/>
                </a:solidFill>
                <a:latin typeface="Verdana"/>
                <a:cs typeface="Verdana"/>
              </a:rPr>
              <a:t>paylaşmak, </a:t>
            </a:r>
            <a:r>
              <a:rPr sz="2200" b="1" spc="-135" dirty="0">
                <a:solidFill>
                  <a:srgbClr val="00B0F0"/>
                </a:solidFill>
                <a:latin typeface="Verdana"/>
                <a:cs typeface="Verdana"/>
              </a:rPr>
              <a:t>yaymak </a:t>
            </a:r>
            <a:r>
              <a:rPr sz="2200" b="1" spc="-110" dirty="0">
                <a:solidFill>
                  <a:srgbClr val="00B0F0"/>
                </a:solidFill>
                <a:latin typeface="Verdana"/>
                <a:cs typeface="Verdana"/>
              </a:rPr>
              <a:t>veya </a:t>
            </a:r>
            <a:r>
              <a:rPr sz="2200" b="1" spc="-185" dirty="0">
                <a:solidFill>
                  <a:srgbClr val="00B0F0"/>
                </a:solidFill>
                <a:latin typeface="Verdana"/>
                <a:cs typeface="Verdana"/>
              </a:rPr>
              <a:t>başkalarını </a:t>
            </a:r>
            <a:r>
              <a:rPr sz="2200" b="1" spc="-165" dirty="0">
                <a:solidFill>
                  <a:srgbClr val="00B0F0"/>
                </a:solidFill>
                <a:latin typeface="Verdana"/>
                <a:cs typeface="Verdana"/>
              </a:rPr>
              <a:t>bu  </a:t>
            </a:r>
            <a:r>
              <a:rPr sz="2200" b="1" spc="-175" dirty="0">
                <a:solidFill>
                  <a:srgbClr val="00B0F0"/>
                </a:solidFill>
                <a:latin typeface="Verdana"/>
                <a:cs typeface="Verdana"/>
              </a:rPr>
              <a:t>davranışa</a:t>
            </a:r>
            <a:r>
              <a:rPr sz="2200" b="1" spc="-17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200" b="1" spc="-240" dirty="0">
                <a:solidFill>
                  <a:srgbClr val="00B0F0"/>
                </a:solidFill>
                <a:latin typeface="Verdana"/>
                <a:cs typeface="Verdana"/>
              </a:rPr>
              <a:t>kışkırtmak,</a:t>
            </a:r>
            <a:endParaRPr sz="2200">
              <a:latin typeface="Verdana"/>
              <a:cs typeface="Verdana"/>
            </a:endParaRPr>
          </a:p>
          <a:p>
            <a:pPr marL="354965" marR="5080" indent="-274955">
              <a:lnSpc>
                <a:spcPts val="2120"/>
              </a:lnSpc>
              <a:spcBef>
                <a:spcPts val="500"/>
              </a:spcBef>
              <a:tabLst>
                <a:tab pos="1035685" algn="l"/>
              </a:tabLst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650" spc="8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200" b="1" spc="55" dirty="0">
                <a:solidFill>
                  <a:srgbClr val="FF0000"/>
                </a:solidFill>
                <a:latin typeface="Arial"/>
                <a:cs typeface="Arial"/>
              </a:rPr>
              <a:t>b)	</a:t>
            </a:r>
            <a:r>
              <a:rPr sz="2200" b="1" spc="-55" dirty="0">
                <a:solidFill>
                  <a:srgbClr val="FF0000"/>
                </a:solidFill>
                <a:latin typeface="Arial"/>
                <a:cs typeface="Arial"/>
              </a:rPr>
              <a:t>Pansiyonun </a:t>
            </a:r>
            <a:r>
              <a:rPr sz="2200" b="1" spc="-35" dirty="0">
                <a:solidFill>
                  <a:srgbClr val="FF0000"/>
                </a:solidFill>
                <a:latin typeface="Arial"/>
                <a:cs typeface="Arial"/>
              </a:rPr>
              <a:t>düzenini 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bozmak, </a:t>
            </a:r>
            <a:r>
              <a:rPr sz="2200" b="1" spc="-30" dirty="0">
                <a:solidFill>
                  <a:srgbClr val="FF0000"/>
                </a:solidFill>
                <a:latin typeface="Arial"/>
                <a:cs typeface="Arial"/>
              </a:rPr>
              <a:t>pansiyonu  </a:t>
            </a:r>
            <a:r>
              <a:rPr sz="2200" b="1" spc="-250" dirty="0">
                <a:solidFill>
                  <a:srgbClr val="FF0000"/>
                </a:solidFill>
                <a:latin typeface="Verdana"/>
                <a:cs typeface="Verdana"/>
              </a:rPr>
              <a:t>terk </a:t>
            </a:r>
            <a:r>
              <a:rPr sz="2200" b="1" spc="-190" dirty="0">
                <a:solidFill>
                  <a:srgbClr val="FF0000"/>
                </a:solidFill>
                <a:latin typeface="Verdana"/>
                <a:cs typeface="Verdana"/>
              </a:rPr>
              <a:t>etmek, </a:t>
            </a:r>
            <a:r>
              <a:rPr sz="2200" b="1" spc="-25" dirty="0">
                <a:solidFill>
                  <a:srgbClr val="FF0000"/>
                </a:solidFill>
                <a:latin typeface="Verdana"/>
                <a:cs typeface="Verdana"/>
              </a:rPr>
              <a:t>gece </a:t>
            </a:r>
            <a:r>
              <a:rPr sz="2200" b="1" spc="-275" dirty="0">
                <a:solidFill>
                  <a:srgbClr val="FF0000"/>
                </a:solidFill>
                <a:latin typeface="Verdana"/>
                <a:cs typeface="Verdana"/>
              </a:rPr>
              <a:t>izinsiz </a:t>
            </a:r>
            <a:r>
              <a:rPr sz="2200" b="1" spc="-180" dirty="0">
                <a:solidFill>
                  <a:srgbClr val="FF0000"/>
                </a:solidFill>
                <a:latin typeface="Verdana"/>
                <a:cs typeface="Verdana"/>
              </a:rPr>
              <a:t>dışarıda</a:t>
            </a:r>
            <a:r>
              <a:rPr sz="2200" b="1" spc="-3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spc="-160" dirty="0">
                <a:solidFill>
                  <a:srgbClr val="FF0000"/>
                </a:solidFill>
                <a:latin typeface="Verdana"/>
                <a:cs typeface="Verdana"/>
              </a:rPr>
              <a:t>kalmak,</a:t>
            </a:r>
            <a:endParaRPr sz="2200">
              <a:latin typeface="Verdana"/>
              <a:cs typeface="Verdana"/>
            </a:endParaRPr>
          </a:p>
          <a:p>
            <a:pPr marL="354965" marR="68580" indent="-274320">
              <a:lnSpc>
                <a:spcPct val="80000"/>
              </a:lnSpc>
              <a:spcBef>
                <a:spcPts val="545"/>
              </a:spcBef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200" b="1" spc="-130" dirty="0">
                <a:solidFill>
                  <a:srgbClr val="00B0F0"/>
                </a:solidFill>
                <a:latin typeface="Verdana"/>
                <a:cs typeface="Verdana"/>
              </a:rPr>
              <a:t>c) </a:t>
            </a:r>
            <a:r>
              <a:rPr sz="2200" b="1" spc="-260" dirty="0">
                <a:solidFill>
                  <a:srgbClr val="00B0F0"/>
                </a:solidFill>
                <a:latin typeface="Verdana"/>
                <a:cs typeface="Verdana"/>
              </a:rPr>
              <a:t>Kişileri </a:t>
            </a:r>
            <a:r>
              <a:rPr sz="2200" b="1" spc="-110" dirty="0">
                <a:solidFill>
                  <a:srgbClr val="00B0F0"/>
                </a:solidFill>
                <a:latin typeface="Verdana"/>
                <a:cs typeface="Verdana"/>
              </a:rPr>
              <a:t>veya </a:t>
            </a:r>
            <a:r>
              <a:rPr sz="2200" b="1" spc="-210" dirty="0">
                <a:solidFill>
                  <a:srgbClr val="00B0F0"/>
                </a:solidFill>
                <a:latin typeface="Verdana"/>
                <a:cs typeface="Verdana"/>
              </a:rPr>
              <a:t>grupları </a:t>
            </a:r>
            <a:r>
              <a:rPr sz="2200" b="1" spc="-185" dirty="0">
                <a:solidFill>
                  <a:srgbClr val="00B0F0"/>
                </a:solidFill>
                <a:latin typeface="Verdana"/>
                <a:cs typeface="Verdana"/>
              </a:rPr>
              <a:t>dil, </a:t>
            </a:r>
            <a:r>
              <a:rPr sz="2200" b="1" spc="-254" dirty="0">
                <a:solidFill>
                  <a:srgbClr val="00B0F0"/>
                </a:solidFill>
                <a:latin typeface="Verdana"/>
                <a:cs typeface="Verdana"/>
              </a:rPr>
              <a:t>ırk, </a:t>
            </a:r>
            <a:r>
              <a:rPr sz="2200" b="1" spc="-190" dirty="0">
                <a:solidFill>
                  <a:srgbClr val="00B0F0"/>
                </a:solidFill>
                <a:latin typeface="Verdana"/>
                <a:cs typeface="Verdana"/>
              </a:rPr>
              <a:t>cinsiyet, </a:t>
            </a:r>
            <a:r>
              <a:rPr sz="2200" b="1" spc="-275" dirty="0">
                <a:solidFill>
                  <a:srgbClr val="00B0F0"/>
                </a:solidFill>
                <a:latin typeface="Verdana"/>
                <a:cs typeface="Verdana"/>
              </a:rPr>
              <a:t>siyasi  </a:t>
            </a:r>
            <a:r>
              <a:rPr sz="2200" b="1" spc="-165" dirty="0">
                <a:solidFill>
                  <a:srgbClr val="00B0F0"/>
                </a:solidFill>
                <a:latin typeface="Verdana"/>
                <a:cs typeface="Verdana"/>
              </a:rPr>
              <a:t>düşünce, </a:t>
            </a:r>
            <a:r>
              <a:rPr sz="2200" b="1" spc="-225" dirty="0">
                <a:solidFill>
                  <a:srgbClr val="00B0F0"/>
                </a:solidFill>
                <a:latin typeface="Verdana"/>
                <a:cs typeface="Verdana"/>
              </a:rPr>
              <a:t>felsefi </a:t>
            </a:r>
            <a:r>
              <a:rPr sz="2200" b="1" spc="-125" dirty="0">
                <a:solidFill>
                  <a:srgbClr val="00B0F0"/>
                </a:solidFill>
                <a:latin typeface="Verdana"/>
                <a:cs typeface="Verdana"/>
              </a:rPr>
              <a:t>ve </a:t>
            </a:r>
            <a:r>
              <a:rPr sz="2200" b="1" spc="-200" dirty="0">
                <a:solidFill>
                  <a:srgbClr val="00B0F0"/>
                </a:solidFill>
                <a:latin typeface="Verdana"/>
                <a:cs typeface="Verdana"/>
              </a:rPr>
              <a:t>dini </a:t>
            </a:r>
            <a:r>
              <a:rPr sz="2200" b="1" spc="-165" dirty="0">
                <a:solidFill>
                  <a:srgbClr val="00B0F0"/>
                </a:solidFill>
                <a:latin typeface="Verdana"/>
                <a:cs typeface="Verdana"/>
              </a:rPr>
              <a:t>inançlarına göre  </a:t>
            </a:r>
            <a:r>
              <a:rPr sz="2200" b="1" spc="-185" dirty="0">
                <a:solidFill>
                  <a:srgbClr val="00B0F0"/>
                </a:solidFill>
                <a:latin typeface="Verdana"/>
                <a:cs typeface="Verdana"/>
              </a:rPr>
              <a:t>ayırmayı, </a:t>
            </a:r>
            <a:r>
              <a:rPr sz="2200" b="1" spc="-175" dirty="0">
                <a:solidFill>
                  <a:srgbClr val="00B0F0"/>
                </a:solidFill>
                <a:latin typeface="Verdana"/>
                <a:cs typeface="Verdana"/>
              </a:rPr>
              <a:t>kınamayı, </a:t>
            </a:r>
            <a:r>
              <a:rPr sz="2200" b="1" spc="-195" dirty="0">
                <a:solidFill>
                  <a:srgbClr val="00B0F0"/>
                </a:solidFill>
                <a:latin typeface="Verdana"/>
                <a:cs typeface="Verdana"/>
              </a:rPr>
              <a:t>kötülemeyi </a:t>
            </a:r>
            <a:r>
              <a:rPr sz="2200" b="1" spc="-95" dirty="0">
                <a:solidFill>
                  <a:srgbClr val="00B0F0"/>
                </a:solidFill>
                <a:latin typeface="Verdana"/>
                <a:cs typeface="Verdana"/>
              </a:rPr>
              <a:t>amaçlayan  </a:t>
            </a:r>
            <a:r>
              <a:rPr sz="2200" b="1" spc="-175" dirty="0">
                <a:solidFill>
                  <a:srgbClr val="00B0F0"/>
                </a:solidFill>
                <a:latin typeface="Verdana"/>
                <a:cs typeface="Verdana"/>
              </a:rPr>
              <a:t>davranışlarda </a:t>
            </a:r>
            <a:r>
              <a:rPr sz="2200" b="1" spc="-195" dirty="0">
                <a:solidFill>
                  <a:srgbClr val="00B0F0"/>
                </a:solidFill>
                <a:latin typeface="Verdana"/>
                <a:cs typeface="Verdana"/>
              </a:rPr>
              <a:t>bulunmak </a:t>
            </a:r>
            <a:r>
              <a:rPr sz="2200" b="1" spc="-110" dirty="0">
                <a:solidFill>
                  <a:srgbClr val="00B0F0"/>
                </a:solidFill>
                <a:latin typeface="Verdana"/>
                <a:cs typeface="Verdana"/>
              </a:rPr>
              <a:t>veya </a:t>
            </a:r>
            <a:r>
              <a:rPr sz="2200" b="1" spc="-180" dirty="0">
                <a:solidFill>
                  <a:srgbClr val="00B0F0"/>
                </a:solidFill>
                <a:latin typeface="Verdana"/>
                <a:cs typeface="Verdana"/>
              </a:rPr>
              <a:t>ayrımcılığı  körükleyici </a:t>
            </a:r>
            <a:r>
              <a:rPr sz="2200" b="1" spc="-200" dirty="0">
                <a:solidFill>
                  <a:srgbClr val="00B0F0"/>
                </a:solidFill>
                <a:latin typeface="Verdana"/>
                <a:cs typeface="Verdana"/>
              </a:rPr>
              <a:t>semboller</a:t>
            </a:r>
            <a:r>
              <a:rPr sz="2200" b="1" spc="-3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200" b="1" spc="-200" dirty="0">
                <a:solidFill>
                  <a:srgbClr val="00B0F0"/>
                </a:solidFill>
                <a:latin typeface="Verdana"/>
                <a:cs typeface="Verdana"/>
              </a:rPr>
              <a:t>taşımak,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978192"/>
            <a:ext cx="6473825" cy="474980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87020" marR="5080" indent="-274320">
              <a:lnSpc>
                <a:spcPts val="2160"/>
              </a:lnSpc>
              <a:spcBef>
                <a:spcPts val="370"/>
              </a:spcBef>
              <a:tabLst>
                <a:tab pos="829944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254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spc="65" dirty="0">
                <a:solidFill>
                  <a:srgbClr val="FF0000"/>
                </a:solidFill>
                <a:latin typeface="Arial"/>
                <a:cs typeface="Arial"/>
              </a:rPr>
              <a:t>ç)	</a:t>
            </a:r>
            <a:r>
              <a:rPr sz="2000" b="1" spc="-290" dirty="0">
                <a:solidFill>
                  <a:srgbClr val="FF0000"/>
                </a:solidFill>
                <a:latin typeface="Verdana"/>
                <a:cs typeface="Verdana"/>
              </a:rPr>
              <a:t>İzinsiz </a:t>
            </a:r>
            <a:r>
              <a:rPr sz="2000" b="1" spc="-200" dirty="0">
                <a:solidFill>
                  <a:srgbClr val="FF0000"/>
                </a:solidFill>
                <a:latin typeface="Verdana"/>
                <a:cs typeface="Verdana"/>
              </a:rPr>
              <a:t>gösteri, etkinlik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toplantı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düzenlemek, 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bu </a:t>
            </a:r>
            <a:r>
              <a:rPr sz="2000" b="1" spc="-300" dirty="0">
                <a:solidFill>
                  <a:srgbClr val="FF0000"/>
                </a:solidFill>
                <a:latin typeface="Verdana"/>
                <a:cs typeface="Verdana"/>
              </a:rPr>
              <a:t>tür </a:t>
            </a:r>
            <a:r>
              <a:rPr sz="2000" b="1" spc="-200" dirty="0">
                <a:solidFill>
                  <a:srgbClr val="FF0000"/>
                </a:solidFill>
                <a:latin typeface="Verdana"/>
                <a:cs typeface="Verdana"/>
              </a:rPr>
              <a:t>gösteri, etkinlik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toplantılara</a:t>
            </a:r>
            <a:r>
              <a:rPr sz="2000" b="1" spc="-2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katılmak,</a:t>
            </a:r>
            <a:endParaRPr sz="2000">
              <a:latin typeface="Verdana"/>
              <a:cs typeface="Verdana"/>
            </a:endParaRPr>
          </a:p>
          <a:p>
            <a:pPr marL="290195" marR="920750" indent="-278130">
              <a:lnSpc>
                <a:spcPts val="216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20" dirty="0">
                <a:solidFill>
                  <a:srgbClr val="3E3D2D"/>
                </a:solidFill>
                <a:latin typeface="Arial"/>
                <a:cs typeface="Arial"/>
              </a:rPr>
              <a:t>d) </a:t>
            </a:r>
            <a:r>
              <a:rPr sz="2000" b="1" spc="-25" dirty="0">
                <a:solidFill>
                  <a:srgbClr val="3E3D2D"/>
                </a:solidFill>
                <a:latin typeface="Arial"/>
                <a:cs typeface="Arial"/>
              </a:rPr>
              <a:t>Her </a:t>
            </a:r>
            <a:r>
              <a:rPr sz="2000" b="1" spc="-65" dirty="0">
                <a:solidFill>
                  <a:srgbClr val="3E3D2D"/>
                </a:solidFill>
                <a:latin typeface="Arial"/>
                <a:cs typeface="Arial"/>
              </a:rPr>
              <a:t>türlü </a:t>
            </a:r>
            <a:r>
              <a:rPr sz="2000" b="1" spc="35" dirty="0">
                <a:solidFill>
                  <a:srgbClr val="3E3D2D"/>
                </a:solidFill>
                <a:latin typeface="Arial"/>
                <a:cs typeface="Arial"/>
              </a:rPr>
              <a:t>ortamda </a:t>
            </a:r>
            <a:r>
              <a:rPr sz="2000" b="1" spc="30" dirty="0">
                <a:solidFill>
                  <a:srgbClr val="3E3D2D"/>
                </a:solidFill>
                <a:latin typeface="Arial"/>
                <a:cs typeface="Arial"/>
              </a:rPr>
              <a:t>kumar </a:t>
            </a:r>
            <a:r>
              <a:rPr sz="2000" b="1" spc="75" dirty="0">
                <a:solidFill>
                  <a:srgbClr val="3E3D2D"/>
                </a:solidFill>
                <a:latin typeface="Arial"/>
                <a:cs typeface="Arial"/>
              </a:rPr>
              <a:t>oynamak  </a:t>
            </a:r>
            <a:r>
              <a:rPr sz="2000" b="1" spc="65" dirty="0">
                <a:solidFill>
                  <a:srgbClr val="3E3D2D"/>
                </a:solidFill>
                <a:latin typeface="Arial"/>
                <a:cs typeface="Arial"/>
              </a:rPr>
              <a:t>veya</a:t>
            </a:r>
            <a:r>
              <a:rPr sz="2000" b="1" spc="-5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000" b="1" spc="55" dirty="0">
                <a:solidFill>
                  <a:srgbClr val="3E3D2D"/>
                </a:solidFill>
                <a:latin typeface="Arial"/>
                <a:cs typeface="Arial"/>
              </a:rPr>
              <a:t>oynatmak,</a:t>
            </a:r>
            <a:endParaRPr sz="2000">
              <a:latin typeface="Arial"/>
              <a:cs typeface="Arial"/>
            </a:endParaRPr>
          </a:p>
          <a:p>
            <a:pPr marL="287020" marR="1103630" indent="-274320">
              <a:lnSpc>
                <a:spcPts val="2160"/>
              </a:lnSpc>
              <a:spcBef>
                <a:spcPts val="480"/>
              </a:spcBef>
              <a:tabLst>
                <a:tab pos="903605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254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spc="65" dirty="0">
                <a:solidFill>
                  <a:srgbClr val="FF0000"/>
                </a:solidFill>
                <a:latin typeface="Arial"/>
                <a:cs typeface="Arial"/>
              </a:rPr>
              <a:t>e)	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sz="2000" b="1" spc="-210" dirty="0">
                <a:solidFill>
                  <a:srgbClr val="FF0000"/>
                </a:solidFill>
                <a:latin typeface="Verdana"/>
                <a:cs typeface="Verdana"/>
              </a:rPr>
              <a:t>kurallarının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uygulanmasını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öğrencilere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verilen görevlerin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yapılmasını  </a:t>
            </a:r>
            <a:r>
              <a:rPr sz="2000" b="1" spc="55" dirty="0">
                <a:solidFill>
                  <a:srgbClr val="FF0000"/>
                </a:solidFill>
                <a:latin typeface="Arial"/>
                <a:cs typeface="Arial"/>
              </a:rPr>
              <a:t>engellemek,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310" dirty="0">
                <a:solidFill>
                  <a:srgbClr val="3E3D2D"/>
                </a:solidFill>
                <a:latin typeface="Verdana"/>
                <a:cs typeface="Verdana"/>
              </a:rPr>
              <a:t>f)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Başkalarına </a:t>
            </a:r>
            <a:r>
              <a:rPr sz="2000" b="1" spc="-170" dirty="0">
                <a:solidFill>
                  <a:srgbClr val="3E3D2D"/>
                </a:solidFill>
                <a:latin typeface="Verdana"/>
                <a:cs typeface="Verdana"/>
              </a:rPr>
              <a:t>hakaret</a:t>
            </a:r>
            <a:r>
              <a:rPr sz="2000" b="1" spc="-35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000" b="1" spc="-170" dirty="0">
                <a:solidFill>
                  <a:srgbClr val="3E3D2D"/>
                </a:solidFill>
                <a:latin typeface="Verdana"/>
                <a:cs typeface="Verdana"/>
              </a:rPr>
              <a:t>etmek,</a:t>
            </a:r>
            <a:endParaRPr sz="2000">
              <a:latin typeface="Verdana"/>
              <a:cs typeface="Verdana"/>
            </a:endParaRPr>
          </a:p>
          <a:p>
            <a:pPr marL="287020" marR="148590" indent="-274320">
              <a:lnSpc>
                <a:spcPts val="2160"/>
              </a:lnSpc>
              <a:spcBef>
                <a:spcPts val="509"/>
              </a:spcBef>
              <a:tabLst>
                <a:tab pos="908685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229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3E3D2D"/>
                </a:solidFill>
                <a:latin typeface="Arial"/>
                <a:cs typeface="Arial"/>
              </a:rPr>
              <a:t>g)	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Müstehcen </a:t>
            </a:r>
            <a:r>
              <a:rPr sz="2000" b="1" spc="-100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yasaklanmış </a:t>
            </a:r>
            <a:r>
              <a:rPr sz="2000" b="1" spc="-95" dirty="0">
                <a:solidFill>
                  <a:srgbClr val="FF0000"/>
                </a:solidFill>
                <a:latin typeface="Verdana"/>
                <a:cs typeface="Verdana"/>
              </a:rPr>
              <a:t>araç, </a:t>
            </a:r>
            <a:r>
              <a:rPr sz="2000" b="1" spc="-105" dirty="0">
                <a:solidFill>
                  <a:srgbClr val="FF0000"/>
                </a:solidFill>
                <a:latin typeface="Verdana"/>
                <a:cs typeface="Verdana"/>
              </a:rPr>
              <a:t>gereç, 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doküman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benzerlerini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dağıtmak,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duvarlara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diğer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yerlere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asmak,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yapıştırmak,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yazmak;</a:t>
            </a:r>
            <a:r>
              <a:rPr sz="2000" b="1" spc="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bu</a:t>
            </a:r>
            <a:endParaRPr sz="2000">
              <a:latin typeface="Verdana"/>
              <a:cs typeface="Verdana"/>
            </a:endParaRPr>
          </a:p>
          <a:p>
            <a:pPr marL="289560" marR="452755" indent="10160">
              <a:lnSpc>
                <a:spcPts val="2160"/>
              </a:lnSpc>
            </a:pPr>
            <a:r>
              <a:rPr sz="2000" b="1" spc="75" dirty="0">
                <a:solidFill>
                  <a:srgbClr val="FF0000"/>
                </a:solidFill>
                <a:latin typeface="Arial"/>
                <a:cs typeface="Arial"/>
              </a:rPr>
              <a:t>amaçlar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için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okul </a:t>
            </a:r>
            <a:r>
              <a:rPr sz="2000" b="1" spc="35" dirty="0">
                <a:solidFill>
                  <a:srgbClr val="FF0000"/>
                </a:solidFill>
                <a:latin typeface="Arial"/>
                <a:cs typeface="Arial"/>
              </a:rPr>
              <a:t>araç-gerecini </a:t>
            </a:r>
            <a:r>
              <a:rPr sz="2000" b="1" spc="40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eklentilerini  </a:t>
            </a:r>
            <a:r>
              <a:rPr sz="2000" b="1" spc="35" dirty="0">
                <a:solidFill>
                  <a:srgbClr val="FF0000"/>
                </a:solidFill>
                <a:latin typeface="Arial"/>
                <a:cs typeface="Arial"/>
              </a:rPr>
              <a:t>kullanmak,</a:t>
            </a:r>
            <a:endParaRPr sz="2000">
              <a:latin typeface="Arial"/>
              <a:cs typeface="Arial"/>
            </a:endParaRPr>
          </a:p>
          <a:p>
            <a:pPr marL="287020" marR="374650" indent="-274320" algn="just">
              <a:lnSpc>
                <a:spcPts val="216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0" dirty="0">
                <a:solidFill>
                  <a:srgbClr val="3E3D2D"/>
                </a:solidFill>
                <a:latin typeface="Verdana"/>
                <a:cs typeface="Verdana"/>
              </a:rPr>
              <a:t>ğ</a:t>
            </a:r>
            <a:r>
              <a:rPr sz="2000" b="1" spc="-20" dirty="0">
                <a:solidFill>
                  <a:srgbClr val="3E3D2D"/>
                </a:solidFill>
                <a:latin typeface="Arial"/>
                <a:cs typeface="Arial"/>
              </a:rPr>
              <a:t>) </a:t>
            </a:r>
            <a:r>
              <a:rPr sz="2000" b="1" spc="-254" dirty="0">
                <a:solidFill>
                  <a:srgbClr val="3E3D2D"/>
                </a:solidFill>
                <a:latin typeface="Verdana"/>
                <a:cs typeface="Verdana"/>
              </a:rPr>
              <a:t>Bilişim </a:t>
            </a:r>
            <a:r>
              <a:rPr sz="2000" b="1" spc="-140" dirty="0">
                <a:solidFill>
                  <a:srgbClr val="3E3D2D"/>
                </a:solidFill>
                <a:latin typeface="Verdana"/>
                <a:cs typeface="Verdana"/>
              </a:rPr>
              <a:t>araçları </a:t>
            </a:r>
            <a:r>
              <a:rPr sz="2000" b="1" spc="-10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sosyal </a:t>
            </a:r>
            <a:r>
              <a:rPr sz="2000" b="1" spc="-105" dirty="0">
                <a:solidFill>
                  <a:srgbClr val="3E3D2D"/>
                </a:solidFill>
                <a:latin typeface="Verdana"/>
                <a:cs typeface="Verdana"/>
              </a:rPr>
              <a:t>medya </a:t>
            </a:r>
            <a:r>
              <a:rPr sz="2000" b="1" spc="-155" dirty="0">
                <a:solidFill>
                  <a:srgbClr val="3E3D2D"/>
                </a:solidFill>
                <a:latin typeface="Verdana"/>
                <a:cs typeface="Verdana"/>
              </a:rPr>
              <a:t>yoluyla  </a:t>
            </a:r>
            <a:r>
              <a:rPr sz="2000" b="1" spc="-185" dirty="0">
                <a:solidFill>
                  <a:srgbClr val="3E3D2D"/>
                </a:solidFill>
                <a:latin typeface="Verdana"/>
                <a:cs typeface="Verdana"/>
              </a:rPr>
              <a:t>eğitim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195" dirty="0">
                <a:solidFill>
                  <a:srgbClr val="3E3D2D"/>
                </a:solidFill>
                <a:latin typeface="Verdana"/>
                <a:cs typeface="Verdana"/>
              </a:rPr>
              <a:t>öğretim </a:t>
            </a:r>
            <a:r>
              <a:rPr sz="2000" b="1" spc="-165" dirty="0">
                <a:solidFill>
                  <a:srgbClr val="3E3D2D"/>
                </a:solidFill>
                <a:latin typeface="Verdana"/>
                <a:cs typeface="Verdana"/>
              </a:rPr>
              <a:t>faaliyetlerine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200" dirty="0">
                <a:solidFill>
                  <a:srgbClr val="3E3D2D"/>
                </a:solidFill>
                <a:latin typeface="Verdana"/>
                <a:cs typeface="Verdana"/>
              </a:rPr>
              <a:t>kişilere </a:t>
            </a:r>
            <a:r>
              <a:rPr sz="2000" b="1" spc="-204" dirty="0">
                <a:solidFill>
                  <a:srgbClr val="3E3D2D"/>
                </a:solidFill>
                <a:latin typeface="Verdana"/>
                <a:cs typeface="Verdana"/>
              </a:rPr>
              <a:t>zarar  </a:t>
            </a:r>
            <a:r>
              <a:rPr sz="2000" b="1" spc="45" dirty="0">
                <a:solidFill>
                  <a:srgbClr val="3E3D2D"/>
                </a:solidFill>
                <a:latin typeface="Arial"/>
                <a:cs typeface="Arial"/>
              </a:rPr>
              <a:t>vermek,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1240815"/>
            <a:ext cx="6237605" cy="43688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87020" marR="88265" indent="-274320">
              <a:lnSpc>
                <a:spcPct val="79800"/>
              </a:lnSpc>
              <a:spcBef>
                <a:spcPts val="560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20" dirty="0">
                <a:solidFill>
                  <a:srgbClr val="3E3D2D"/>
                </a:solidFill>
                <a:latin typeface="Arial"/>
                <a:cs typeface="Arial"/>
              </a:rPr>
              <a:t>H) </a:t>
            </a:r>
            <a:r>
              <a:rPr sz="1900" b="1" spc="-125" dirty="0">
                <a:solidFill>
                  <a:srgbClr val="FF0000"/>
                </a:solidFill>
                <a:latin typeface="Verdana"/>
                <a:cs typeface="Verdana"/>
              </a:rPr>
              <a:t>Okula </a:t>
            </a:r>
            <a:r>
              <a:rPr sz="1900" b="1" spc="-120" dirty="0">
                <a:solidFill>
                  <a:srgbClr val="FF0000"/>
                </a:solidFill>
                <a:latin typeface="Verdana"/>
                <a:cs typeface="Verdana"/>
              </a:rPr>
              <a:t>geldiği </a:t>
            </a:r>
            <a:r>
              <a:rPr sz="1900" b="1" spc="-110" dirty="0">
                <a:solidFill>
                  <a:srgbClr val="FF0000"/>
                </a:solidFill>
                <a:latin typeface="Verdana"/>
                <a:cs typeface="Verdana"/>
              </a:rPr>
              <a:t>hâlde </a:t>
            </a:r>
            <a:r>
              <a:rPr sz="1900" b="1" spc="-240" dirty="0">
                <a:solidFill>
                  <a:srgbClr val="FF0000"/>
                </a:solidFill>
                <a:latin typeface="Verdana"/>
                <a:cs typeface="Verdana"/>
              </a:rPr>
              <a:t>özürsüz </a:t>
            </a:r>
            <a:r>
              <a:rPr sz="1900" b="1" spc="-175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1900" b="1" spc="-114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900" b="1" spc="-185" dirty="0">
                <a:solidFill>
                  <a:srgbClr val="FF0000"/>
                </a:solidFill>
                <a:latin typeface="Verdana"/>
                <a:cs typeface="Verdana"/>
              </a:rPr>
              <a:t>öğretim  </a:t>
            </a:r>
            <a:r>
              <a:rPr sz="1900" b="1" spc="-160" dirty="0">
                <a:solidFill>
                  <a:srgbClr val="FF0000"/>
                </a:solidFill>
                <a:latin typeface="Verdana"/>
                <a:cs typeface="Verdana"/>
              </a:rPr>
              <a:t>faaliyetlerine, </a:t>
            </a:r>
            <a:r>
              <a:rPr sz="1900" b="1" spc="-185" dirty="0">
                <a:solidFill>
                  <a:srgbClr val="FF0000"/>
                </a:solidFill>
                <a:latin typeface="Verdana"/>
                <a:cs typeface="Verdana"/>
              </a:rPr>
              <a:t>törenlere </a:t>
            </a:r>
            <a:r>
              <a:rPr sz="1900" b="1" spc="-114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diğer </a:t>
            </a:r>
            <a:r>
              <a:rPr sz="1900" b="1" spc="-170" dirty="0">
                <a:solidFill>
                  <a:srgbClr val="FF0000"/>
                </a:solidFill>
                <a:latin typeface="Verdana"/>
                <a:cs typeface="Verdana"/>
              </a:rPr>
              <a:t>sosyal </a:t>
            </a:r>
            <a:r>
              <a:rPr sz="1900" b="1" spc="-180" dirty="0">
                <a:solidFill>
                  <a:srgbClr val="FF0000"/>
                </a:solidFill>
                <a:latin typeface="Verdana"/>
                <a:cs typeface="Verdana"/>
              </a:rPr>
              <a:t>etkinliklere  </a:t>
            </a:r>
            <a:r>
              <a:rPr sz="1900" b="1" spc="-155" dirty="0">
                <a:solidFill>
                  <a:srgbClr val="FF0000"/>
                </a:solidFill>
                <a:latin typeface="Verdana"/>
                <a:cs typeface="Verdana"/>
              </a:rPr>
              <a:t>katılmamayı, </a:t>
            </a:r>
            <a:r>
              <a:rPr sz="1900" b="1" spc="-10" dirty="0">
                <a:solidFill>
                  <a:srgbClr val="FF0000"/>
                </a:solidFill>
                <a:latin typeface="Verdana"/>
                <a:cs typeface="Verdana"/>
              </a:rPr>
              <a:t>geç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katılmayı </a:t>
            </a:r>
            <a:r>
              <a:rPr sz="1900" b="1" spc="-95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900" b="1" spc="-170" dirty="0">
                <a:solidFill>
                  <a:srgbClr val="FF0000"/>
                </a:solidFill>
                <a:latin typeface="Verdana"/>
                <a:cs typeface="Verdana"/>
              </a:rPr>
              <a:t>erken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ayrılmayı  </a:t>
            </a:r>
            <a:r>
              <a:rPr sz="1900" b="1" spc="-170" dirty="0">
                <a:solidFill>
                  <a:srgbClr val="FF0000"/>
                </a:solidFill>
                <a:latin typeface="Verdana"/>
                <a:cs typeface="Verdana"/>
              </a:rPr>
              <a:t>alışkanlık </a:t>
            </a:r>
            <a:r>
              <a:rPr sz="1900" b="1" spc="-150" dirty="0">
                <a:solidFill>
                  <a:srgbClr val="FF0000"/>
                </a:solidFill>
                <a:latin typeface="Verdana"/>
                <a:cs typeface="Verdana"/>
              </a:rPr>
              <a:t>haline</a:t>
            </a:r>
            <a:r>
              <a:rPr sz="1900" b="1" spc="-1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900" b="1" spc="-180" dirty="0">
                <a:solidFill>
                  <a:srgbClr val="FF0000"/>
                </a:solidFill>
                <a:latin typeface="Verdana"/>
                <a:cs typeface="Verdana"/>
              </a:rPr>
              <a:t>getirmek,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254" dirty="0">
                <a:solidFill>
                  <a:srgbClr val="3E3D2D"/>
                </a:solidFill>
                <a:latin typeface="Verdana"/>
                <a:cs typeface="Verdana"/>
              </a:rPr>
              <a:t>ı) </a:t>
            </a:r>
            <a:r>
              <a:rPr sz="1900" b="1" spc="-114" dirty="0">
                <a:solidFill>
                  <a:srgbClr val="3E3D2D"/>
                </a:solidFill>
                <a:latin typeface="Verdana"/>
                <a:cs typeface="Verdana"/>
              </a:rPr>
              <a:t>Kavga </a:t>
            </a:r>
            <a:r>
              <a:rPr sz="1900" b="1" spc="-165" dirty="0">
                <a:solidFill>
                  <a:srgbClr val="3E3D2D"/>
                </a:solidFill>
                <a:latin typeface="Verdana"/>
                <a:cs typeface="Verdana"/>
              </a:rPr>
              <a:t>etmek, </a:t>
            </a:r>
            <a:r>
              <a:rPr sz="1900" b="1" spc="-140" dirty="0">
                <a:solidFill>
                  <a:srgbClr val="3E3D2D"/>
                </a:solidFill>
                <a:latin typeface="Verdana"/>
                <a:cs typeface="Verdana"/>
              </a:rPr>
              <a:t>başkalarına </a:t>
            </a:r>
            <a:r>
              <a:rPr sz="1900" b="1" spc="-210" dirty="0">
                <a:solidFill>
                  <a:srgbClr val="3E3D2D"/>
                </a:solidFill>
                <a:latin typeface="Verdana"/>
                <a:cs typeface="Verdana"/>
              </a:rPr>
              <a:t>fiili </a:t>
            </a:r>
            <a:r>
              <a:rPr sz="1900" b="1" spc="-165" dirty="0">
                <a:solidFill>
                  <a:srgbClr val="3E3D2D"/>
                </a:solidFill>
                <a:latin typeface="Verdana"/>
                <a:cs typeface="Verdana"/>
              </a:rPr>
              <a:t>şiddet</a:t>
            </a:r>
            <a:r>
              <a:rPr sz="1900" b="1" spc="-33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145" dirty="0">
                <a:solidFill>
                  <a:srgbClr val="3E3D2D"/>
                </a:solidFill>
                <a:latin typeface="Verdana"/>
                <a:cs typeface="Verdana"/>
              </a:rPr>
              <a:t>uygulamak,</a:t>
            </a:r>
            <a:endParaRPr sz="1900">
              <a:latin typeface="Verdana"/>
              <a:cs typeface="Verdana"/>
            </a:endParaRPr>
          </a:p>
          <a:p>
            <a:pPr marL="287020" marR="88900" indent="-274320">
              <a:lnSpc>
                <a:spcPct val="80100"/>
              </a:lnSpc>
              <a:spcBef>
                <a:spcPts val="450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5" dirty="0">
                <a:solidFill>
                  <a:srgbClr val="3E3D2D"/>
                </a:solidFill>
                <a:latin typeface="Arial"/>
                <a:cs typeface="Arial"/>
              </a:rPr>
              <a:t>i) </a:t>
            </a:r>
            <a:r>
              <a:rPr sz="1900" b="1" spc="-155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binası, </a:t>
            </a:r>
            <a:r>
              <a:rPr sz="1900" b="1" spc="-170" dirty="0">
                <a:solidFill>
                  <a:srgbClr val="FF0000"/>
                </a:solidFill>
                <a:latin typeface="Verdana"/>
                <a:cs typeface="Verdana"/>
              </a:rPr>
              <a:t>eklenti </a:t>
            </a:r>
            <a:r>
              <a:rPr sz="1900" b="1" spc="-114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900" b="1" spc="-155" dirty="0">
                <a:solidFill>
                  <a:srgbClr val="FF0000"/>
                </a:solidFill>
                <a:latin typeface="Verdana"/>
                <a:cs typeface="Verdana"/>
              </a:rPr>
              <a:t>donanımlarına, 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arkadaşlarının </a:t>
            </a:r>
            <a:r>
              <a:rPr sz="1900" b="1" spc="15" dirty="0">
                <a:solidFill>
                  <a:srgbClr val="FF0000"/>
                </a:solidFill>
                <a:latin typeface="Verdana"/>
                <a:cs typeface="Verdana"/>
              </a:rPr>
              <a:t>araç</a:t>
            </a:r>
            <a:r>
              <a:rPr sz="1900" b="1" spc="15" dirty="0">
                <a:solidFill>
                  <a:srgbClr val="FF0000"/>
                </a:solidFill>
                <a:latin typeface="Arial"/>
                <a:cs typeface="Arial"/>
              </a:rPr>
              <a:t>-gerecine </a:t>
            </a:r>
            <a:r>
              <a:rPr sz="1900" b="1" spc="-70" dirty="0">
                <a:solidFill>
                  <a:srgbClr val="FF0000"/>
                </a:solidFill>
                <a:latin typeface="Arial"/>
                <a:cs typeface="Arial"/>
              </a:rPr>
              <a:t>siyasi, </a:t>
            </a:r>
            <a:r>
              <a:rPr sz="1900" b="1" spc="10" dirty="0">
                <a:solidFill>
                  <a:srgbClr val="FF0000"/>
                </a:solidFill>
                <a:latin typeface="Arial"/>
                <a:cs typeface="Arial"/>
              </a:rPr>
              <a:t>ideolojik </a:t>
            </a:r>
            <a:r>
              <a:rPr sz="1900" b="1" spc="65" dirty="0">
                <a:solidFill>
                  <a:srgbClr val="FF0000"/>
                </a:solidFill>
                <a:latin typeface="Arial"/>
                <a:cs typeface="Arial"/>
              </a:rPr>
              <a:t>veya 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müstehcen </a:t>
            </a:r>
            <a:r>
              <a:rPr sz="1900" b="1" spc="-95" dirty="0">
                <a:solidFill>
                  <a:srgbClr val="FF0000"/>
                </a:solidFill>
                <a:latin typeface="Verdana"/>
                <a:cs typeface="Verdana"/>
              </a:rPr>
              <a:t>amaçlı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yazılar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yazmak, </a:t>
            </a:r>
            <a:r>
              <a:rPr sz="1900" b="1" spc="-225" dirty="0">
                <a:solidFill>
                  <a:srgbClr val="FF0000"/>
                </a:solidFill>
                <a:latin typeface="Verdana"/>
                <a:cs typeface="Verdana"/>
              </a:rPr>
              <a:t>resim </a:t>
            </a:r>
            <a:r>
              <a:rPr sz="1900" b="1" spc="-95" dirty="0">
                <a:solidFill>
                  <a:srgbClr val="FF0000"/>
                </a:solidFill>
                <a:latin typeface="Verdana"/>
                <a:cs typeface="Verdana"/>
              </a:rPr>
              <a:t>veya  </a:t>
            </a: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semboller</a:t>
            </a:r>
            <a:r>
              <a:rPr sz="1900" b="1" spc="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spc="20" dirty="0">
                <a:solidFill>
                  <a:srgbClr val="3E3D2D"/>
                </a:solidFill>
                <a:latin typeface="Arial"/>
                <a:cs typeface="Arial"/>
              </a:rPr>
              <a:t>çizmek,</a:t>
            </a:r>
            <a:endParaRPr sz="1900">
              <a:latin typeface="Arial"/>
              <a:cs typeface="Arial"/>
            </a:endParaRPr>
          </a:p>
          <a:p>
            <a:pPr marL="290195" marR="17145" indent="-278130">
              <a:lnSpc>
                <a:spcPct val="79800"/>
              </a:lnSpc>
              <a:spcBef>
                <a:spcPts val="464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290" dirty="0">
                <a:solidFill>
                  <a:srgbClr val="3E3D2D"/>
                </a:solidFill>
                <a:latin typeface="Verdana"/>
                <a:cs typeface="Verdana"/>
              </a:rPr>
              <a:t>j) </a:t>
            </a:r>
            <a:r>
              <a:rPr sz="1900" b="1" spc="-215" dirty="0">
                <a:solidFill>
                  <a:srgbClr val="3E3D2D"/>
                </a:solidFill>
                <a:latin typeface="Verdana"/>
                <a:cs typeface="Verdana"/>
              </a:rPr>
              <a:t>Toplu </a:t>
            </a:r>
            <a:r>
              <a:rPr sz="1900" b="1" spc="-100" dirty="0">
                <a:solidFill>
                  <a:srgbClr val="3E3D2D"/>
                </a:solidFill>
                <a:latin typeface="Verdana"/>
                <a:cs typeface="Verdana"/>
              </a:rPr>
              <a:t>kopya çekmek </a:t>
            </a:r>
            <a:r>
              <a:rPr sz="1900" b="1" spc="-95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1900" b="1" spc="-145" dirty="0">
                <a:solidFill>
                  <a:srgbClr val="3E3D2D"/>
                </a:solidFill>
                <a:latin typeface="Verdana"/>
                <a:cs typeface="Verdana"/>
              </a:rPr>
              <a:t>çekilmesine </a:t>
            </a:r>
            <a:r>
              <a:rPr sz="1900" b="1" spc="-155" dirty="0">
                <a:solidFill>
                  <a:srgbClr val="3E3D2D"/>
                </a:solidFill>
                <a:latin typeface="Verdana"/>
                <a:cs typeface="Verdana"/>
              </a:rPr>
              <a:t>yardımcı  </a:t>
            </a:r>
            <a:r>
              <a:rPr sz="1900" b="1" spc="15" dirty="0">
                <a:solidFill>
                  <a:srgbClr val="3E3D2D"/>
                </a:solidFill>
                <a:latin typeface="Arial"/>
                <a:cs typeface="Arial"/>
              </a:rPr>
              <a:t>olmak,</a:t>
            </a:r>
            <a:endParaRPr sz="1900">
              <a:latin typeface="Arial"/>
              <a:cs typeface="Arial"/>
            </a:endParaRPr>
          </a:p>
          <a:p>
            <a:pPr marL="287020" marR="133350" indent="-274320">
              <a:lnSpc>
                <a:spcPct val="79800"/>
              </a:lnSpc>
              <a:spcBef>
                <a:spcPts val="459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30" dirty="0">
                <a:solidFill>
                  <a:srgbClr val="3E3D2D"/>
                </a:solidFill>
                <a:latin typeface="Arial"/>
                <a:cs typeface="Arial"/>
              </a:rPr>
              <a:t>k) </a:t>
            </a:r>
            <a:r>
              <a:rPr sz="1900" b="1" spc="-215" dirty="0">
                <a:solidFill>
                  <a:srgbClr val="FF0000"/>
                </a:solidFill>
                <a:latin typeface="Verdana"/>
                <a:cs typeface="Verdana"/>
              </a:rPr>
              <a:t>Sarhoşluk </a:t>
            </a:r>
            <a:r>
              <a:rPr sz="1900" b="1" spc="-170" dirty="0">
                <a:solidFill>
                  <a:srgbClr val="FF0000"/>
                </a:solidFill>
                <a:latin typeface="Verdana"/>
                <a:cs typeface="Verdana"/>
              </a:rPr>
              <a:t>veren </a:t>
            </a:r>
            <a:r>
              <a:rPr sz="1900" b="1" spc="-195" dirty="0">
                <a:solidFill>
                  <a:srgbClr val="FF0000"/>
                </a:solidFill>
                <a:latin typeface="Verdana"/>
                <a:cs typeface="Verdana"/>
              </a:rPr>
              <a:t>zararlı </a:t>
            </a:r>
            <a:r>
              <a:rPr sz="1900" b="1" spc="-135" dirty="0">
                <a:solidFill>
                  <a:srgbClr val="FF0000"/>
                </a:solidFill>
                <a:latin typeface="Verdana"/>
                <a:cs typeface="Verdana"/>
              </a:rPr>
              <a:t>maddeleri </a:t>
            </a:r>
            <a:r>
              <a:rPr sz="1900" b="1" spc="-195" dirty="0">
                <a:solidFill>
                  <a:srgbClr val="FF0000"/>
                </a:solidFill>
                <a:latin typeface="Verdana"/>
                <a:cs typeface="Verdana"/>
              </a:rPr>
              <a:t>bulundurmak  </a:t>
            </a:r>
            <a:r>
              <a:rPr sz="1900" b="1" spc="50" dirty="0">
                <a:solidFill>
                  <a:srgbClr val="FF0000"/>
                </a:solidFill>
                <a:latin typeface="Arial"/>
                <a:cs typeface="Arial"/>
              </a:rPr>
              <a:t>veya</a:t>
            </a:r>
            <a:r>
              <a:rPr sz="19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spc="10" dirty="0">
                <a:solidFill>
                  <a:srgbClr val="FF0000"/>
                </a:solidFill>
                <a:latin typeface="Arial"/>
                <a:cs typeface="Arial"/>
              </a:rPr>
              <a:t>kullanmak.</a:t>
            </a:r>
            <a:endParaRPr sz="1900">
              <a:latin typeface="Arial"/>
              <a:cs typeface="Arial"/>
            </a:endParaRPr>
          </a:p>
          <a:p>
            <a:pPr marL="287020" marR="5080" indent="-274320">
              <a:lnSpc>
                <a:spcPct val="79800"/>
              </a:lnSpc>
              <a:spcBef>
                <a:spcPts val="459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5" dirty="0">
                <a:solidFill>
                  <a:srgbClr val="3E3D2D"/>
                </a:solidFill>
                <a:latin typeface="Arial"/>
                <a:cs typeface="Arial"/>
              </a:rPr>
              <a:t>l) </a:t>
            </a:r>
            <a:r>
              <a:rPr sz="1900" b="1" spc="-180" dirty="0">
                <a:solidFill>
                  <a:srgbClr val="3E3D2D"/>
                </a:solidFill>
                <a:latin typeface="Verdana"/>
                <a:cs typeface="Verdana"/>
              </a:rPr>
              <a:t>Millî </a:t>
            </a:r>
            <a:r>
              <a:rPr sz="1900" b="1" spc="-114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900" b="1" spc="-150" dirty="0">
                <a:solidFill>
                  <a:srgbClr val="3E3D2D"/>
                </a:solidFill>
                <a:latin typeface="Verdana"/>
                <a:cs typeface="Verdana"/>
              </a:rPr>
              <a:t>manevi </a:t>
            </a:r>
            <a:r>
              <a:rPr sz="1900" b="1" spc="-140" dirty="0">
                <a:solidFill>
                  <a:srgbClr val="3E3D2D"/>
                </a:solidFill>
                <a:latin typeface="Verdana"/>
                <a:cs typeface="Verdana"/>
              </a:rPr>
              <a:t>değerlere, </a:t>
            </a:r>
            <a:r>
              <a:rPr sz="1900" b="1" spc="-114" dirty="0">
                <a:solidFill>
                  <a:srgbClr val="3E3D2D"/>
                </a:solidFill>
                <a:latin typeface="Verdana"/>
                <a:cs typeface="Verdana"/>
              </a:rPr>
              <a:t>genel </a:t>
            </a:r>
            <a:r>
              <a:rPr sz="1900" b="1" spc="-125" dirty="0">
                <a:solidFill>
                  <a:srgbClr val="3E3D2D"/>
                </a:solidFill>
                <a:latin typeface="Verdana"/>
                <a:cs typeface="Verdana"/>
              </a:rPr>
              <a:t>ahlak </a:t>
            </a:r>
            <a:r>
              <a:rPr sz="1900" b="1" spc="-114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900" b="1" spc="-65" dirty="0">
                <a:solidFill>
                  <a:srgbClr val="3E3D2D"/>
                </a:solidFill>
                <a:latin typeface="Verdana"/>
                <a:cs typeface="Verdana"/>
              </a:rPr>
              <a:t>adaba  </a:t>
            </a:r>
            <a:r>
              <a:rPr sz="1900" b="1" spc="-175" dirty="0">
                <a:solidFill>
                  <a:srgbClr val="3E3D2D"/>
                </a:solidFill>
                <a:latin typeface="Verdana"/>
                <a:cs typeface="Verdana"/>
              </a:rPr>
              <a:t>uygun </a:t>
            </a:r>
            <a:r>
              <a:rPr sz="1900" b="1" spc="-130" dirty="0">
                <a:solidFill>
                  <a:srgbClr val="3E3D2D"/>
                </a:solidFill>
                <a:latin typeface="Verdana"/>
                <a:cs typeface="Verdana"/>
              </a:rPr>
              <a:t>olmayan </a:t>
            </a:r>
            <a:r>
              <a:rPr sz="1900" b="1" spc="-254" dirty="0">
                <a:solidFill>
                  <a:srgbClr val="3E3D2D"/>
                </a:solidFill>
                <a:latin typeface="Verdana"/>
                <a:cs typeface="Verdana"/>
              </a:rPr>
              <a:t>tutum </a:t>
            </a:r>
            <a:r>
              <a:rPr sz="1900" b="1" spc="-114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900" b="1" spc="-150" dirty="0">
                <a:solidFill>
                  <a:srgbClr val="3E3D2D"/>
                </a:solidFill>
                <a:latin typeface="Verdana"/>
                <a:cs typeface="Verdana"/>
              </a:rPr>
              <a:t>davranışlarda</a:t>
            </a:r>
            <a:r>
              <a:rPr sz="1900" b="1" spc="-39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170" dirty="0">
                <a:solidFill>
                  <a:srgbClr val="3E3D2D"/>
                </a:solidFill>
                <a:latin typeface="Verdana"/>
                <a:cs typeface="Verdana"/>
              </a:rPr>
              <a:t>bulunmak.</a:t>
            </a:r>
            <a:endParaRPr sz="1900">
              <a:latin typeface="Verdana"/>
              <a:cs typeface="Verdana"/>
            </a:endParaRPr>
          </a:p>
          <a:p>
            <a:pPr marL="287020" marR="154305" indent="-274955">
              <a:lnSpc>
                <a:spcPts val="1839"/>
              </a:lnSpc>
              <a:spcBef>
                <a:spcPts val="425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20" dirty="0">
                <a:solidFill>
                  <a:srgbClr val="3E3D2D"/>
                </a:solidFill>
                <a:latin typeface="Arial"/>
                <a:cs typeface="Arial"/>
              </a:rPr>
              <a:t>m) </a:t>
            </a: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Okul </a:t>
            </a:r>
            <a:r>
              <a:rPr sz="1900" b="1" spc="-180" dirty="0">
                <a:solidFill>
                  <a:srgbClr val="FF0000"/>
                </a:solidFill>
                <a:latin typeface="Verdana"/>
                <a:cs typeface="Verdana"/>
              </a:rPr>
              <a:t>personelinin </a:t>
            </a:r>
            <a:r>
              <a:rPr sz="1900" b="1" spc="-225" dirty="0">
                <a:solidFill>
                  <a:srgbClr val="FF0000"/>
                </a:solidFill>
                <a:latin typeface="Verdana"/>
                <a:cs typeface="Verdana"/>
              </a:rPr>
              <a:t>taşınır </a:t>
            </a:r>
            <a:r>
              <a:rPr sz="1900" b="1" spc="-95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900" b="1" spc="-190" dirty="0">
                <a:solidFill>
                  <a:srgbClr val="FF0000"/>
                </a:solidFill>
                <a:latin typeface="Verdana"/>
                <a:cs typeface="Verdana"/>
              </a:rPr>
              <a:t>taşınmaz </a:t>
            </a:r>
            <a:r>
              <a:rPr sz="1900" b="1" spc="-170" dirty="0">
                <a:solidFill>
                  <a:srgbClr val="FF0000"/>
                </a:solidFill>
                <a:latin typeface="Verdana"/>
                <a:cs typeface="Verdana"/>
              </a:rPr>
              <a:t>malına  </a:t>
            </a:r>
            <a:r>
              <a:rPr sz="1900" b="1" spc="-195" dirty="0">
                <a:solidFill>
                  <a:srgbClr val="FF0000"/>
                </a:solidFill>
                <a:latin typeface="Verdana"/>
                <a:cs typeface="Verdana"/>
              </a:rPr>
              <a:t>zarar </a:t>
            </a:r>
            <a:r>
              <a:rPr sz="1900" b="1" spc="-175" dirty="0">
                <a:solidFill>
                  <a:srgbClr val="FF0000"/>
                </a:solidFill>
                <a:latin typeface="Verdana"/>
                <a:cs typeface="Verdana"/>
              </a:rPr>
              <a:t>vermek </a:t>
            </a:r>
            <a:r>
              <a:rPr sz="1900" b="1" spc="-150" dirty="0">
                <a:solidFill>
                  <a:srgbClr val="FF0000"/>
                </a:solidFill>
                <a:latin typeface="Verdana"/>
                <a:cs typeface="Verdana"/>
              </a:rPr>
              <a:t>ve/veya </a:t>
            </a:r>
            <a:r>
              <a:rPr sz="1900" b="1" spc="-175" dirty="0">
                <a:solidFill>
                  <a:srgbClr val="FF0000"/>
                </a:solidFill>
                <a:latin typeface="Verdana"/>
                <a:cs typeface="Verdana"/>
              </a:rPr>
              <a:t>malını </a:t>
            </a:r>
            <a:r>
              <a:rPr sz="1900" b="1" spc="-195" dirty="0">
                <a:solidFill>
                  <a:srgbClr val="FF0000"/>
                </a:solidFill>
                <a:latin typeface="Verdana"/>
                <a:cs typeface="Verdana"/>
              </a:rPr>
              <a:t>tahrip</a:t>
            </a:r>
            <a:r>
              <a:rPr sz="1900" b="1" spc="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etmek.</a:t>
            </a:r>
            <a:endParaRPr sz="1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22230" y="458698"/>
            <a:ext cx="54298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290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i="1" spc="-340" dirty="0">
                <a:solidFill>
                  <a:srgbClr val="FF0000"/>
                </a:solidFill>
                <a:latin typeface="Verdana"/>
                <a:cs typeface="Verdana"/>
              </a:rPr>
              <a:t>değiştirme</a:t>
            </a:r>
            <a:r>
              <a:rPr i="1" spc="-1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i="1" spc="-270" dirty="0">
                <a:solidFill>
                  <a:srgbClr val="FF0000"/>
                </a:solidFill>
                <a:latin typeface="Verdana"/>
                <a:cs typeface="Verdana"/>
              </a:rPr>
              <a:t>cezasını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22230" y="1007338"/>
            <a:ext cx="6254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340" dirty="0">
                <a:solidFill>
                  <a:srgbClr val="FF0000"/>
                </a:solidFill>
                <a:latin typeface="Verdana"/>
                <a:cs typeface="Verdana"/>
              </a:rPr>
              <a:t>gerektiren </a:t>
            </a:r>
            <a:r>
              <a:rPr sz="3600" b="1" i="1" spc="-409" dirty="0">
                <a:solidFill>
                  <a:srgbClr val="FF0000"/>
                </a:solidFill>
                <a:latin typeface="Verdana"/>
                <a:cs typeface="Verdana"/>
              </a:rPr>
              <a:t>fiil </a:t>
            </a:r>
            <a:r>
              <a:rPr sz="3600" b="1" i="1" spc="-204" dirty="0">
                <a:solidFill>
                  <a:srgbClr val="FF0000"/>
                </a:solidFill>
                <a:latin typeface="Verdana"/>
                <a:cs typeface="Verdana"/>
              </a:rPr>
              <a:t>ve</a:t>
            </a:r>
            <a:r>
              <a:rPr sz="3600" b="1" i="1" spc="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600" b="1" i="1" spc="-315" dirty="0">
                <a:solidFill>
                  <a:srgbClr val="FF0000"/>
                </a:solidFill>
                <a:latin typeface="Verdana"/>
                <a:cs typeface="Verdana"/>
              </a:rPr>
              <a:t>davranışlar</a:t>
            </a:r>
            <a:r>
              <a:rPr sz="3600" b="1" i="1" spc="-315" dirty="0">
                <a:solidFill>
                  <a:srgbClr val="94C600"/>
                </a:solidFill>
                <a:latin typeface="Arial"/>
                <a:cs typeface="Arial"/>
              </a:rPr>
              <a:t>;</a:t>
            </a:r>
            <a:endParaRPr sz="3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0811" y="2300795"/>
            <a:ext cx="6521450" cy="32899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87020" marR="549910" indent="-274320">
              <a:lnSpc>
                <a:spcPts val="1639"/>
              </a:lnSpc>
              <a:spcBef>
                <a:spcPts val="484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-100" dirty="0">
                <a:solidFill>
                  <a:srgbClr val="3E3D2D"/>
                </a:solidFill>
                <a:latin typeface="Arial"/>
                <a:cs typeface="Arial"/>
              </a:rPr>
              <a:t>a</a:t>
            </a:r>
            <a:r>
              <a:rPr sz="1700" b="1" spc="-100" dirty="0">
                <a:solidFill>
                  <a:srgbClr val="FF0000"/>
                </a:solidFill>
                <a:latin typeface="Verdana"/>
                <a:cs typeface="Verdana"/>
              </a:rPr>
              <a:t>) </a:t>
            </a:r>
            <a:r>
              <a:rPr sz="1700" b="1" spc="-275" dirty="0">
                <a:solidFill>
                  <a:srgbClr val="FF0000"/>
                </a:solidFill>
                <a:latin typeface="Verdana"/>
                <a:cs typeface="Verdana"/>
              </a:rPr>
              <a:t>Türk </a:t>
            </a:r>
            <a:r>
              <a:rPr sz="1700" b="1" spc="-140" dirty="0">
                <a:solidFill>
                  <a:srgbClr val="FF0000"/>
                </a:solidFill>
                <a:latin typeface="Verdana"/>
                <a:cs typeface="Verdana"/>
              </a:rPr>
              <a:t>Bayrağına, </a:t>
            </a:r>
            <a:r>
              <a:rPr sz="1700" b="1" spc="-150" dirty="0">
                <a:solidFill>
                  <a:srgbClr val="FF0000"/>
                </a:solidFill>
                <a:latin typeface="Verdana"/>
                <a:cs typeface="Verdana"/>
              </a:rPr>
              <a:t>ülkeyi, </a:t>
            </a:r>
            <a:r>
              <a:rPr sz="1700" b="1" spc="-180" dirty="0">
                <a:solidFill>
                  <a:srgbClr val="FF0000"/>
                </a:solidFill>
                <a:latin typeface="Verdana"/>
                <a:cs typeface="Verdana"/>
              </a:rPr>
              <a:t>milleti </a:t>
            </a:r>
            <a:r>
              <a:rPr sz="1700" b="1" spc="-9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700" b="1" spc="-140" dirty="0">
                <a:solidFill>
                  <a:srgbClr val="FF0000"/>
                </a:solidFill>
                <a:latin typeface="Verdana"/>
                <a:cs typeface="Verdana"/>
              </a:rPr>
              <a:t>devleti </a:t>
            </a:r>
            <a:r>
              <a:rPr sz="1700" b="1" spc="-195" dirty="0">
                <a:solidFill>
                  <a:srgbClr val="FF0000"/>
                </a:solidFill>
                <a:latin typeface="Verdana"/>
                <a:cs typeface="Verdana"/>
              </a:rPr>
              <a:t>temsil </a:t>
            </a:r>
            <a:r>
              <a:rPr sz="1700" b="1" spc="-114" dirty="0">
                <a:solidFill>
                  <a:srgbClr val="FF0000"/>
                </a:solidFill>
                <a:latin typeface="Verdana"/>
                <a:cs typeface="Verdana"/>
              </a:rPr>
              <a:t>eden  </a:t>
            </a:r>
            <a:r>
              <a:rPr sz="1700" b="1" spc="-145" dirty="0">
                <a:solidFill>
                  <a:srgbClr val="FF0000"/>
                </a:solidFill>
                <a:latin typeface="Verdana"/>
                <a:cs typeface="Verdana"/>
              </a:rPr>
              <a:t>sembollere </a:t>
            </a:r>
            <a:r>
              <a:rPr sz="1700" b="1" spc="-175" dirty="0">
                <a:solidFill>
                  <a:srgbClr val="FF0000"/>
                </a:solidFill>
                <a:latin typeface="Verdana"/>
                <a:cs typeface="Verdana"/>
              </a:rPr>
              <a:t>saygısızlık</a:t>
            </a:r>
            <a:r>
              <a:rPr sz="1700" b="1" spc="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spc="-125" dirty="0">
                <a:solidFill>
                  <a:srgbClr val="FF0000"/>
                </a:solidFill>
                <a:latin typeface="Verdana"/>
                <a:cs typeface="Verdana"/>
              </a:rPr>
              <a:t>etmek</a:t>
            </a:r>
            <a:r>
              <a:rPr sz="1700" b="1" spc="-125" dirty="0">
                <a:solidFill>
                  <a:srgbClr val="3E3D2D"/>
                </a:solidFill>
                <a:latin typeface="Arial"/>
                <a:cs typeface="Arial"/>
              </a:rPr>
              <a:t>,</a:t>
            </a:r>
            <a:endParaRPr sz="1700">
              <a:latin typeface="Arial"/>
              <a:cs typeface="Arial"/>
            </a:endParaRPr>
          </a:p>
          <a:p>
            <a:pPr marL="287020" marR="137795" indent="-274320">
              <a:lnSpc>
                <a:spcPct val="79400"/>
              </a:lnSpc>
              <a:spcBef>
                <a:spcPts val="434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-175" dirty="0">
                <a:solidFill>
                  <a:srgbClr val="3E3D2D"/>
                </a:solidFill>
                <a:latin typeface="Verdana"/>
                <a:cs typeface="Verdana"/>
              </a:rPr>
              <a:t>b) </a:t>
            </a:r>
            <a:r>
              <a:rPr sz="1700" b="1" spc="-165" dirty="0">
                <a:solidFill>
                  <a:srgbClr val="3E3D2D"/>
                </a:solidFill>
                <a:latin typeface="Verdana"/>
                <a:cs typeface="Verdana"/>
              </a:rPr>
              <a:t>Millî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135" dirty="0">
                <a:solidFill>
                  <a:srgbClr val="3E3D2D"/>
                </a:solidFill>
                <a:latin typeface="Verdana"/>
                <a:cs typeface="Verdana"/>
              </a:rPr>
              <a:t>manevi </a:t>
            </a:r>
            <a:r>
              <a:rPr sz="1700" b="1" spc="-145" dirty="0">
                <a:solidFill>
                  <a:srgbClr val="3E3D2D"/>
                </a:solidFill>
                <a:latin typeface="Verdana"/>
                <a:cs typeface="Verdana"/>
              </a:rPr>
              <a:t>değerleri </a:t>
            </a:r>
            <a:r>
              <a:rPr sz="1700" b="1" spc="-185" dirty="0">
                <a:solidFill>
                  <a:srgbClr val="3E3D2D"/>
                </a:solidFill>
                <a:latin typeface="Verdana"/>
                <a:cs typeface="Verdana"/>
              </a:rPr>
              <a:t>söz, </a:t>
            </a:r>
            <a:r>
              <a:rPr sz="1700" b="1" spc="-145" dirty="0">
                <a:solidFill>
                  <a:srgbClr val="3E3D2D"/>
                </a:solidFill>
                <a:latin typeface="Verdana"/>
                <a:cs typeface="Verdana"/>
              </a:rPr>
              <a:t>yazı, </a:t>
            </a:r>
            <a:r>
              <a:rPr sz="1700" b="1" spc="-204" dirty="0">
                <a:solidFill>
                  <a:srgbClr val="3E3D2D"/>
                </a:solidFill>
                <a:latin typeface="Verdana"/>
                <a:cs typeface="Verdana"/>
              </a:rPr>
              <a:t>resim </a:t>
            </a:r>
            <a:r>
              <a:rPr sz="1700" b="1" spc="-9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1700" b="1" spc="-110" dirty="0">
                <a:solidFill>
                  <a:srgbClr val="3E3D2D"/>
                </a:solidFill>
                <a:latin typeface="Verdana"/>
                <a:cs typeface="Verdana"/>
              </a:rPr>
              <a:t>başka </a:t>
            </a:r>
            <a:r>
              <a:rPr sz="1700" b="1" spc="-220" dirty="0">
                <a:solidFill>
                  <a:srgbClr val="3E3D2D"/>
                </a:solidFill>
                <a:latin typeface="Verdana"/>
                <a:cs typeface="Verdana"/>
              </a:rPr>
              <a:t>bir  </a:t>
            </a:r>
            <a:r>
              <a:rPr sz="1700" b="1" spc="-140" dirty="0">
                <a:solidFill>
                  <a:srgbClr val="3E3D2D"/>
                </a:solidFill>
                <a:latin typeface="Verdana"/>
                <a:cs typeface="Verdana"/>
              </a:rPr>
              <a:t>şekilde </a:t>
            </a:r>
            <a:r>
              <a:rPr sz="1700" b="1" spc="-125" dirty="0">
                <a:solidFill>
                  <a:srgbClr val="3E3D2D"/>
                </a:solidFill>
                <a:latin typeface="Verdana"/>
                <a:cs typeface="Verdana"/>
              </a:rPr>
              <a:t>aşağılamak; </a:t>
            </a:r>
            <a:r>
              <a:rPr sz="1700" b="1" spc="-135" dirty="0">
                <a:solidFill>
                  <a:srgbClr val="3E3D2D"/>
                </a:solidFill>
                <a:latin typeface="Verdana"/>
                <a:cs typeface="Verdana"/>
              </a:rPr>
              <a:t>bu </a:t>
            </a:r>
            <a:r>
              <a:rPr sz="1700" b="1" spc="-130" dirty="0">
                <a:solidFill>
                  <a:srgbClr val="3E3D2D"/>
                </a:solidFill>
                <a:latin typeface="Verdana"/>
                <a:cs typeface="Verdana"/>
              </a:rPr>
              <a:t>değerlere </a:t>
            </a:r>
            <a:r>
              <a:rPr sz="1700" b="1" spc="-220" dirty="0">
                <a:solidFill>
                  <a:srgbClr val="3E3D2D"/>
                </a:solidFill>
                <a:latin typeface="Verdana"/>
                <a:cs typeface="Verdana"/>
              </a:rPr>
              <a:t>küfür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150" dirty="0">
                <a:solidFill>
                  <a:srgbClr val="3E3D2D"/>
                </a:solidFill>
                <a:latin typeface="Verdana"/>
                <a:cs typeface="Verdana"/>
              </a:rPr>
              <a:t>hakaret</a:t>
            </a:r>
            <a:r>
              <a:rPr sz="1700" b="1" spc="-5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700" b="1" spc="-150" dirty="0">
                <a:solidFill>
                  <a:srgbClr val="3E3D2D"/>
                </a:solidFill>
                <a:latin typeface="Verdana"/>
                <a:cs typeface="Verdana"/>
              </a:rPr>
              <a:t>etmek,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50" dirty="0">
                <a:solidFill>
                  <a:srgbClr val="3E3D2D"/>
                </a:solidFill>
                <a:latin typeface="Arial"/>
                <a:cs typeface="Arial"/>
              </a:rPr>
              <a:t>c) </a:t>
            </a:r>
            <a:r>
              <a:rPr sz="1700" b="1" spc="-145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sz="1700" b="1" spc="-150" dirty="0">
                <a:solidFill>
                  <a:srgbClr val="FF0000"/>
                </a:solidFill>
                <a:latin typeface="Verdana"/>
                <a:cs typeface="Verdana"/>
              </a:rPr>
              <a:t>çalışanlarının</a:t>
            </a:r>
            <a:r>
              <a:rPr sz="1700" b="1" spc="-1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spc="-160" dirty="0">
                <a:solidFill>
                  <a:srgbClr val="FF0000"/>
                </a:solidFill>
                <a:latin typeface="Verdana"/>
                <a:cs typeface="Verdana"/>
              </a:rPr>
              <a:t>görevlerini </a:t>
            </a:r>
            <a:r>
              <a:rPr sz="1700" b="1" spc="-125" dirty="0">
                <a:solidFill>
                  <a:srgbClr val="FF0000"/>
                </a:solidFill>
                <a:latin typeface="Verdana"/>
                <a:cs typeface="Verdana"/>
              </a:rPr>
              <a:t>yapmalarına </a:t>
            </a:r>
            <a:r>
              <a:rPr sz="1700" b="1" spc="-110" dirty="0">
                <a:solidFill>
                  <a:srgbClr val="FF0000"/>
                </a:solidFill>
                <a:latin typeface="Verdana"/>
                <a:cs typeface="Verdana"/>
              </a:rPr>
              <a:t>engel </a:t>
            </a:r>
            <a:r>
              <a:rPr sz="1700" b="1" spc="-135" dirty="0">
                <a:solidFill>
                  <a:srgbClr val="FF0000"/>
                </a:solidFill>
                <a:latin typeface="Verdana"/>
                <a:cs typeface="Verdana"/>
              </a:rPr>
              <a:t>olmak,</a:t>
            </a:r>
            <a:endParaRPr sz="1700">
              <a:latin typeface="Verdana"/>
              <a:cs typeface="Verdana"/>
            </a:endParaRPr>
          </a:p>
          <a:p>
            <a:pPr marL="289560" marR="424815" indent="-277495">
              <a:lnSpc>
                <a:spcPts val="1639"/>
              </a:lnSpc>
              <a:spcBef>
                <a:spcPts val="385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-110" dirty="0">
                <a:solidFill>
                  <a:srgbClr val="3E3D2D"/>
                </a:solidFill>
                <a:latin typeface="Arial"/>
                <a:cs typeface="Arial"/>
              </a:rPr>
              <a:t>ç</a:t>
            </a:r>
            <a:r>
              <a:rPr sz="1700" b="1" spc="-110" dirty="0">
                <a:solidFill>
                  <a:srgbClr val="3E3D2D"/>
                </a:solidFill>
                <a:latin typeface="Verdana"/>
                <a:cs typeface="Verdana"/>
              </a:rPr>
              <a:t>) </a:t>
            </a:r>
            <a:r>
              <a:rPr sz="1700" b="1" spc="-220" dirty="0">
                <a:solidFill>
                  <a:srgbClr val="3E3D2D"/>
                </a:solidFill>
                <a:latin typeface="Verdana"/>
                <a:cs typeface="Verdana"/>
              </a:rPr>
              <a:t>Hırsızlık </a:t>
            </a:r>
            <a:r>
              <a:rPr sz="1700" b="1" spc="-110" dirty="0">
                <a:solidFill>
                  <a:srgbClr val="3E3D2D"/>
                </a:solidFill>
                <a:latin typeface="Verdana"/>
                <a:cs typeface="Verdana"/>
              </a:rPr>
              <a:t>yapmak, </a:t>
            </a:r>
            <a:r>
              <a:rPr sz="1700" b="1" spc="-155" dirty="0">
                <a:solidFill>
                  <a:srgbClr val="3E3D2D"/>
                </a:solidFill>
                <a:latin typeface="Verdana"/>
                <a:cs typeface="Verdana"/>
              </a:rPr>
              <a:t>yaptırmak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</a:t>
            </a:r>
            <a:r>
              <a:rPr sz="1700" b="1" spc="7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700" b="1" spc="-135" dirty="0">
                <a:solidFill>
                  <a:srgbClr val="3E3D2D"/>
                </a:solidFill>
                <a:latin typeface="Verdana"/>
                <a:cs typeface="Verdana"/>
              </a:rPr>
              <a:t>yapılmasına</a:t>
            </a:r>
            <a:r>
              <a:rPr sz="1700" b="1" spc="-2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700" b="1" spc="-130" dirty="0">
                <a:solidFill>
                  <a:srgbClr val="3E3D2D"/>
                </a:solidFill>
                <a:latin typeface="Verdana"/>
                <a:cs typeface="Verdana"/>
              </a:rPr>
              <a:t>yardımcı </a:t>
            </a:r>
            <a:r>
              <a:rPr sz="1700" b="1" spc="-17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700" b="1" spc="10" dirty="0">
                <a:solidFill>
                  <a:srgbClr val="3E3D2D"/>
                </a:solidFill>
                <a:latin typeface="Arial"/>
                <a:cs typeface="Arial"/>
              </a:rPr>
              <a:t>olmak,</a:t>
            </a:r>
            <a:endParaRPr sz="1700">
              <a:latin typeface="Arial"/>
              <a:cs typeface="Arial"/>
            </a:endParaRPr>
          </a:p>
          <a:p>
            <a:pPr marL="287020" marR="13335" indent="-274320">
              <a:lnSpc>
                <a:spcPct val="79400"/>
              </a:lnSpc>
              <a:spcBef>
                <a:spcPts val="434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15" dirty="0">
                <a:solidFill>
                  <a:srgbClr val="3E3D2D"/>
                </a:solidFill>
                <a:latin typeface="Arial"/>
                <a:cs typeface="Arial"/>
              </a:rPr>
              <a:t>d) </a:t>
            </a:r>
            <a:r>
              <a:rPr sz="1700" b="1" spc="-130" dirty="0">
                <a:solidFill>
                  <a:srgbClr val="FF0000"/>
                </a:solidFill>
                <a:latin typeface="Verdana"/>
                <a:cs typeface="Verdana"/>
              </a:rPr>
              <a:t>Okulla </a:t>
            </a:r>
            <a:r>
              <a:rPr sz="1700" b="1" spc="-204" dirty="0">
                <a:solidFill>
                  <a:srgbClr val="FF0000"/>
                </a:solidFill>
                <a:latin typeface="Verdana"/>
                <a:cs typeface="Verdana"/>
              </a:rPr>
              <a:t>ilişkisi </a:t>
            </a:r>
            <a:r>
              <a:rPr sz="1700" b="1" spc="-120" dirty="0">
                <a:solidFill>
                  <a:srgbClr val="FF0000"/>
                </a:solidFill>
                <a:latin typeface="Verdana"/>
                <a:cs typeface="Verdana"/>
              </a:rPr>
              <a:t>olmayan </a:t>
            </a:r>
            <a:r>
              <a:rPr sz="1700" b="1" spc="-185" dirty="0">
                <a:solidFill>
                  <a:srgbClr val="FF0000"/>
                </a:solidFill>
                <a:latin typeface="Verdana"/>
                <a:cs typeface="Verdana"/>
              </a:rPr>
              <a:t>kişileri, </a:t>
            </a:r>
            <a:r>
              <a:rPr sz="1700" b="1" spc="-120" dirty="0">
                <a:solidFill>
                  <a:srgbClr val="FF0000"/>
                </a:solidFill>
                <a:latin typeface="Verdana"/>
                <a:cs typeface="Verdana"/>
              </a:rPr>
              <a:t>okulda </a:t>
            </a:r>
            <a:r>
              <a:rPr sz="1700" b="1" spc="-90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700" b="1" spc="-155" dirty="0">
                <a:solidFill>
                  <a:srgbClr val="FF0000"/>
                </a:solidFill>
                <a:latin typeface="Verdana"/>
                <a:cs typeface="Verdana"/>
              </a:rPr>
              <a:t>eklentilerinde  barındırmak,</a:t>
            </a:r>
            <a:endParaRPr sz="1700">
              <a:latin typeface="Verdana"/>
              <a:cs typeface="Verdana"/>
            </a:endParaRPr>
          </a:p>
          <a:p>
            <a:pPr marL="287020" marR="195580" indent="-274320">
              <a:lnSpc>
                <a:spcPts val="1639"/>
              </a:lnSpc>
              <a:spcBef>
                <a:spcPts val="385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50" dirty="0">
                <a:solidFill>
                  <a:srgbClr val="3E3D2D"/>
                </a:solidFill>
                <a:latin typeface="Arial"/>
                <a:cs typeface="Arial"/>
              </a:rPr>
              <a:t>e) </a:t>
            </a:r>
            <a:r>
              <a:rPr sz="1700" b="1" spc="-210" dirty="0">
                <a:solidFill>
                  <a:srgbClr val="3E3D2D"/>
                </a:solidFill>
                <a:latin typeface="Verdana"/>
                <a:cs typeface="Verdana"/>
              </a:rPr>
              <a:t>Resmî </a:t>
            </a:r>
            <a:r>
              <a:rPr sz="1700" b="1" spc="-110" dirty="0">
                <a:solidFill>
                  <a:srgbClr val="3E3D2D"/>
                </a:solidFill>
                <a:latin typeface="Verdana"/>
                <a:cs typeface="Verdana"/>
              </a:rPr>
              <a:t>belgelerde </a:t>
            </a:r>
            <a:r>
              <a:rPr sz="1700" b="1" spc="-155" dirty="0">
                <a:solidFill>
                  <a:srgbClr val="3E3D2D"/>
                </a:solidFill>
                <a:latin typeface="Verdana"/>
                <a:cs typeface="Verdana"/>
              </a:rPr>
              <a:t>değişiklik </a:t>
            </a:r>
            <a:r>
              <a:rPr sz="1700" b="1" spc="-120" dirty="0">
                <a:solidFill>
                  <a:srgbClr val="3E3D2D"/>
                </a:solidFill>
                <a:latin typeface="Verdana"/>
                <a:cs typeface="Verdana"/>
              </a:rPr>
              <a:t>yapmak; </a:t>
            </a:r>
            <a:r>
              <a:rPr sz="1700" b="1" spc="-165" dirty="0">
                <a:solidFill>
                  <a:srgbClr val="3E3D2D"/>
                </a:solidFill>
                <a:latin typeface="Verdana"/>
                <a:cs typeface="Verdana"/>
              </a:rPr>
              <a:t>sahte </a:t>
            </a:r>
            <a:r>
              <a:rPr sz="1700" b="1" spc="-85" dirty="0">
                <a:solidFill>
                  <a:srgbClr val="3E3D2D"/>
                </a:solidFill>
                <a:latin typeface="Verdana"/>
                <a:cs typeface="Verdana"/>
              </a:rPr>
              <a:t>belge  </a:t>
            </a:r>
            <a:r>
              <a:rPr sz="1700" b="1" spc="-140" dirty="0">
                <a:solidFill>
                  <a:srgbClr val="3E3D2D"/>
                </a:solidFill>
                <a:latin typeface="Verdana"/>
                <a:cs typeface="Verdana"/>
              </a:rPr>
              <a:t>düzenlemek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150" dirty="0">
                <a:solidFill>
                  <a:srgbClr val="3E3D2D"/>
                </a:solidFill>
                <a:latin typeface="Verdana"/>
                <a:cs typeface="Verdana"/>
              </a:rPr>
              <a:t>kullanmak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150" dirty="0">
                <a:solidFill>
                  <a:srgbClr val="3E3D2D"/>
                </a:solidFill>
                <a:latin typeface="Verdana"/>
                <a:cs typeface="Verdana"/>
              </a:rPr>
              <a:t>başkalarını</a:t>
            </a:r>
            <a:r>
              <a:rPr sz="1700" b="1" spc="15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700" b="1" spc="-155" dirty="0">
                <a:solidFill>
                  <a:srgbClr val="3E3D2D"/>
                </a:solidFill>
                <a:latin typeface="Verdana"/>
                <a:cs typeface="Verdana"/>
              </a:rPr>
              <a:t>yararlandırmak,</a:t>
            </a:r>
            <a:endParaRPr sz="1700">
              <a:latin typeface="Verdana"/>
              <a:cs typeface="Verdana"/>
            </a:endParaRPr>
          </a:p>
          <a:p>
            <a:pPr marL="287020" marR="140970" indent="-274320">
              <a:lnSpc>
                <a:spcPct val="79900"/>
              </a:lnSpc>
              <a:spcBef>
                <a:spcPts val="425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-30" dirty="0">
                <a:solidFill>
                  <a:srgbClr val="3E3D2D"/>
                </a:solidFill>
                <a:latin typeface="Arial"/>
                <a:cs typeface="Arial"/>
              </a:rPr>
              <a:t>f) </a:t>
            </a:r>
            <a:r>
              <a:rPr sz="1700" b="1" spc="-145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sz="1700" b="1" spc="-204" dirty="0">
                <a:solidFill>
                  <a:srgbClr val="FF0000"/>
                </a:solidFill>
                <a:latin typeface="Verdana"/>
                <a:cs typeface="Verdana"/>
              </a:rPr>
              <a:t>sınırları </a:t>
            </a:r>
            <a:r>
              <a:rPr sz="1700" b="1" spc="-100" dirty="0">
                <a:solidFill>
                  <a:srgbClr val="FF0000"/>
                </a:solidFill>
                <a:latin typeface="Verdana"/>
                <a:cs typeface="Verdana"/>
              </a:rPr>
              <a:t>içinde </a:t>
            </a:r>
            <a:r>
              <a:rPr sz="1700" b="1" spc="-155" dirty="0">
                <a:solidFill>
                  <a:srgbClr val="FF0000"/>
                </a:solidFill>
                <a:latin typeface="Verdana"/>
                <a:cs typeface="Verdana"/>
              </a:rPr>
              <a:t>herhangi </a:t>
            </a:r>
            <a:r>
              <a:rPr sz="1700" b="1" spc="-190" dirty="0">
                <a:solidFill>
                  <a:srgbClr val="FF0000"/>
                </a:solidFill>
                <a:latin typeface="Verdana"/>
                <a:cs typeface="Verdana"/>
              </a:rPr>
              <a:t>bir </a:t>
            </a:r>
            <a:r>
              <a:rPr sz="1700" b="1" spc="-165" dirty="0">
                <a:solidFill>
                  <a:srgbClr val="FF0000"/>
                </a:solidFill>
                <a:latin typeface="Verdana"/>
                <a:cs typeface="Verdana"/>
              </a:rPr>
              <a:t>yeri, </a:t>
            </a:r>
            <a:r>
              <a:rPr sz="1700" b="1" spc="-215" dirty="0">
                <a:solidFill>
                  <a:srgbClr val="FF0000"/>
                </a:solidFill>
                <a:latin typeface="Verdana"/>
                <a:cs typeface="Verdana"/>
              </a:rPr>
              <a:t>izinsiz</a:t>
            </a:r>
            <a:r>
              <a:rPr sz="1700" b="1" spc="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spc="-130" dirty="0">
                <a:solidFill>
                  <a:srgbClr val="FF0000"/>
                </a:solidFill>
                <a:latin typeface="Verdana"/>
                <a:cs typeface="Verdana"/>
              </a:rPr>
              <a:t>olarak</a:t>
            </a:r>
            <a:r>
              <a:rPr sz="1700" b="1" spc="-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spc="-165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1700" b="1" spc="-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spc="-9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700" b="1" spc="-170" dirty="0">
                <a:solidFill>
                  <a:srgbClr val="FF0000"/>
                </a:solidFill>
                <a:latin typeface="Verdana"/>
                <a:cs typeface="Verdana"/>
              </a:rPr>
              <a:t>öğretim </a:t>
            </a:r>
            <a:r>
              <a:rPr sz="1700" b="1" spc="-110" dirty="0">
                <a:solidFill>
                  <a:srgbClr val="FF0000"/>
                </a:solidFill>
                <a:latin typeface="Verdana"/>
                <a:cs typeface="Verdana"/>
              </a:rPr>
              <a:t>amaçları </a:t>
            </a:r>
            <a:r>
              <a:rPr sz="1700" b="1" spc="-145" dirty="0">
                <a:solidFill>
                  <a:srgbClr val="FF0000"/>
                </a:solidFill>
                <a:latin typeface="Verdana"/>
                <a:cs typeface="Verdana"/>
              </a:rPr>
              <a:t>dışında </a:t>
            </a:r>
            <a:r>
              <a:rPr sz="1700" b="1" spc="-150" dirty="0">
                <a:solidFill>
                  <a:srgbClr val="FF0000"/>
                </a:solidFill>
                <a:latin typeface="Verdana"/>
                <a:cs typeface="Verdana"/>
              </a:rPr>
              <a:t>kullanmak </a:t>
            </a:r>
            <a:r>
              <a:rPr sz="1700" b="1" spc="-90" dirty="0">
                <a:solidFill>
                  <a:srgbClr val="FF0000"/>
                </a:solidFill>
                <a:latin typeface="Verdana"/>
                <a:cs typeface="Verdana"/>
              </a:rPr>
              <a:t>veya  </a:t>
            </a:r>
            <a:r>
              <a:rPr sz="1700" b="1" spc="-160" dirty="0">
                <a:solidFill>
                  <a:srgbClr val="FF0000"/>
                </a:solidFill>
                <a:latin typeface="Verdana"/>
                <a:cs typeface="Verdana"/>
              </a:rPr>
              <a:t>kullanılmasına </a:t>
            </a:r>
            <a:r>
              <a:rPr sz="1700" b="1" spc="-130" dirty="0">
                <a:solidFill>
                  <a:srgbClr val="FF0000"/>
                </a:solidFill>
                <a:latin typeface="Verdana"/>
                <a:cs typeface="Verdana"/>
              </a:rPr>
              <a:t>yardımcı</a:t>
            </a:r>
            <a:r>
              <a:rPr sz="1700" b="1" spc="-3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spc="-135" dirty="0">
                <a:solidFill>
                  <a:srgbClr val="FF0000"/>
                </a:solidFill>
                <a:latin typeface="Verdana"/>
                <a:cs typeface="Verdana"/>
              </a:rPr>
              <a:t>olmak,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893483"/>
            <a:ext cx="6543040" cy="45516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20" dirty="0">
                <a:solidFill>
                  <a:srgbClr val="3E3D2D"/>
                </a:solidFill>
                <a:latin typeface="Arial"/>
                <a:cs typeface="Arial"/>
              </a:rPr>
              <a:t>g)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Okula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ait </a:t>
            </a:r>
            <a:r>
              <a:rPr sz="1500" b="1" spc="-175" dirty="0">
                <a:solidFill>
                  <a:srgbClr val="FF0000"/>
                </a:solidFill>
                <a:latin typeface="Verdana"/>
                <a:cs typeface="Verdana"/>
              </a:rPr>
              <a:t>taşınır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taşınmaz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mallara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zarar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vermek,</a:t>
            </a:r>
            <a:endParaRPr sz="1500">
              <a:latin typeface="Verdana"/>
              <a:cs typeface="Verdana"/>
            </a:endParaRPr>
          </a:p>
          <a:p>
            <a:pPr marL="287020" marR="64769" indent="-274320">
              <a:lnSpc>
                <a:spcPct val="100000"/>
              </a:lnSpc>
              <a:spcBef>
                <a:spcPts val="36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-150" dirty="0">
                <a:solidFill>
                  <a:srgbClr val="3E3D2D"/>
                </a:solidFill>
                <a:latin typeface="Verdana"/>
                <a:cs typeface="Verdana"/>
              </a:rPr>
              <a:t>ğ) </a:t>
            </a:r>
            <a:r>
              <a:rPr sz="1500" b="1" spc="-175" dirty="0">
                <a:solidFill>
                  <a:srgbClr val="3E3D2D"/>
                </a:solidFill>
                <a:latin typeface="Verdana"/>
                <a:cs typeface="Verdana"/>
              </a:rPr>
              <a:t>Ders,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sınav, </a:t>
            </a:r>
            <a:r>
              <a:rPr sz="1500" b="1" spc="-110" dirty="0">
                <a:solidFill>
                  <a:srgbClr val="3E3D2D"/>
                </a:solidFill>
                <a:latin typeface="Verdana"/>
                <a:cs typeface="Verdana"/>
              </a:rPr>
              <a:t>uygulama </a:t>
            </a:r>
            <a:r>
              <a:rPr sz="1500" b="1" spc="-9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500" b="1" spc="-114" dirty="0">
                <a:solidFill>
                  <a:srgbClr val="3E3D2D"/>
                </a:solidFill>
                <a:latin typeface="Verdana"/>
                <a:cs typeface="Verdana"/>
              </a:rPr>
              <a:t>diğer </a:t>
            </a:r>
            <a:r>
              <a:rPr sz="1500" b="1" spc="-130" dirty="0">
                <a:solidFill>
                  <a:srgbClr val="3E3D2D"/>
                </a:solidFill>
                <a:latin typeface="Verdana"/>
                <a:cs typeface="Verdana"/>
              </a:rPr>
              <a:t>faaliyetlerin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yapılmasını  </a:t>
            </a:r>
            <a:r>
              <a:rPr sz="1500" b="1" spc="-105" dirty="0">
                <a:solidFill>
                  <a:srgbClr val="3E3D2D"/>
                </a:solidFill>
                <a:latin typeface="Verdana"/>
                <a:cs typeface="Verdana"/>
              </a:rPr>
              <a:t>engellemek </a:t>
            </a:r>
            <a:r>
              <a:rPr sz="1500" b="1" spc="-75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arkadaşlarını </a:t>
            </a:r>
            <a:r>
              <a:rPr sz="1500" b="1" spc="-114" dirty="0">
                <a:solidFill>
                  <a:srgbClr val="3E3D2D"/>
                </a:solidFill>
                <a:latin typeface="Verdana"/>
                <a:cs typeface="Verdana"/>
              </a:rPr>
              <a:t>bu </a:t>
            </a:r>
            <a:r>
              <a:rPr sz="1500" b="1" spc="-110" dirty="0">
                <a:solidFill>
                  <a:srgbClr val="3E3D2D"/>
                </a:solidFill>
                <a:latin typeface="Verdana"/>
                <a:cs typeface="Verdana"/>
              </a:rPr>
              <a:t>eylemlere katılmaya</a:t>
            </a:r>
            <a:r>
              <a:rPr sz="1500" b="1" spc="-10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500" b="1" spc="-160" dirty="0">
                <a:solidFill>
                  <a:srgbClr val="3E3D2D"/>
                </a:solidFill>
                <a:latin typeface="Verdana"/>
                <a:cs typeface="Verdana"/>
              </a:rPr>
              <a:t>kışkırtmak,</a:t>
            </a:r>
            <a:endParaRPr sz="1500">
              <a:latin typeface="Verdana"/>
              <a:cs typeface="Verdana"/>
            </a:endParaRPr>
          </a:p>
          <a:p>
            <a:pPr marL="287020" marR="6350" indent="-274320">
              <a:lnSpc>
                <a:spcPct val="100000"/>
              </a:lnSpc>
              <a:spcBef>
                <a:spcPts val="36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-135" dirty="0">
                <a:solidFill>
                  <a:srgbClr val="3E3D2D"/>
                </a:solidFill>
                <a:latin typeface="Arial"/>
                <a:cs typeface="Arial"/>
              </a:rPr>
              <a:t>h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) </a:t>
            </a:r>
            <a:r>
              <a:rPr sz="1500" b="1" spc="-175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öğretim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ortamına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yaralayıcı,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öldürücü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silah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patlayıcı  </a:t>
            </a:r>
            <a:r>
              <a:rPr sz="1500" b="1" spc="-65" dirty="0">
                <a:solidFill>
                  <a:srgbClr val="FF0000"/>
                </a:solidFill>
                <a:latin typeface="Verdana"/>
                <a:cs typeface="Verdana"/>
              </a:rPr>
              <a:t>madde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ile </a:t>
            </a:r>
            <a:r>
              <a:rPr sz="1500" b="1" spc="-165" dirty="0">
                <a:solidFill>
                  <a:srgbClr val="FF0000"/>
                </a:solidFill>
                <a:latin typeface="Verdana"/>
                <a:cs typeface="Verdana"/>
              </a:rPr>
              <a:t>her </a:t>
            </a:r>
            <a:r>
              <a:rPr sz="1500" b="1" spc="-204" dirty="0">
                <a:solidFill>
                  <a:srgbClr val="FF0000"/>
                </a:solidFill>
                <a:latin typeface="Verdana"/>
                <a:cs typeface="Verdana"/>
              </a:rPr>
              <a:t>türlü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aletleri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getirmek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bunları</a:t>
            </a:r>
            <a:r>
              <a:rPr sz="1500" b="1" spc="-1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bulundurmak,</a:t>
            </a:r>
            <a:endParaRPr sz="1500">
              <a:latin typeface="Verdana"/>
              <a:cs typeface="Verdana"/>
            </a:endParaRPr>
          </a:p>
          <a:p>
            <a:pPr marL="287020" marR="415925" indent="-274320">
              <a:lnSpc>
                <a:spcPct val="100000"/>
              </a:lnSpc>
              <a:spcBef>
                <a:spcPts val="359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-200" dirty="0">
                <a:solidFill>
                  <a:srgbClr val="3E3D2D"/>
                </a:solidFill>
                <a:latin typeface="Verdana"/>
                <a:cs typeface="Verdana"/>
              </a:rPr>
              <a:t>ı) </a:t>
            </a:r>
            <a:r>
              <a:rPr sz="1500" b="1" spc="-210" dirty="0">
                <a:solidFill>
                  <a:srgbClr val="3E3D2D"/>
                </a:solidFill>
                <a:latin typeface="Verdana"/>
                <a:cs typeface="Verdana"/>
              </a:rPr>
              <a:t>Zor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kullanarak </a:t>
            </a:r>
            <a:r>
              <a:rPr sz="1500" b="1" spc="-75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tehditle </a:t>
            </a:r>
            <a:r>
              <a:rPr sz="1500" b="1" spc="-75" dirty="0">
                <a:solidFill>
                  <a:srgbClr val="3E3D2D"/>
                </a:solidFill>
                <a:latin typeface="Verdana"/>
                <a:cs typeface="Verdana"/>
              </a:rPr>
              <a:t>kopya çekmek veya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çekilmesini  </a:t>
            </a:r>
            <a:r>
              <a:rPr sz="1500" b="1" spc="-95" dirty="0">
                <a:solidFill>
                  <a:srgbClr val="3E3D2D"/>
                </a:solidFill>
                <a:latin typeface="Verdana"/>
                <a:cs typeface="Verdana"/>
              </a:rPr>
              <a:t>sağlamak,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 </a:t>
            </a:r>
            <a:r>
              <a:rPr sz="1500" b="1" spc="-155" dirty="0">
                <a:solidFill>
                  <a:srgbClr val="3E3D2D"/>
                </a:solidFill>
                <a:latin typeface="Arial"/>
                <a:cs typeface="Arial"/>
              </a:rPr>
              <a:t>i</a:t>
            </a:r>
            <a:r>
              <a:rPr sz="1500" b="1" spc="-155" dirty="0">
                <a:solidFill>
                  <a:srgbClr val="FF0000"/>
                </a:solidFill>
                <a:latin typeface="Verdana"/>
                <a:cs typeface="Verdana"/>
              </a:rPr>
              <a:t>)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Bağımlılık </a:t>
            </a:r>
            <a:r>
              <a:rPr sz="1500" b="1" spc="-65" dirty="0">
                <a:solidFill>
                  <a:srgbClr val="FF0000"/>
                </a:solidFill>
                <a:latin typeface="Verdana"/>
                <a:cs typeface="Verdana"/>
              </a:rPr>
              <a:t>yapan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zararlı </a:t>
            </a:r>
            <a:r>
              <a:rPr sz="1500" b="1" spc="-105" dirty="0">
                <a:solidFill>
                  <a:srgbClr val="FF0000"/>
                </a:solidFill>
                <a:latin typeface="Verdana"/>
                <a:cs typeface="Verdana"/>
              </a:rPr>
              <a:t>maddeleri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bulundurmak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veya</a:t>
            </a:r>
            <a:r>
              <a:rPr sz="1500" b="1" spc="-2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kullanmak,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 </a:t>
            </a:r>
            <a:r>
              <a:rPr sz="1500" b="1" spc="-235" dirty="0">
                <a:solidFill>
                  <a:srgbClr val="3E3D2D"/>
                </a:solidFill>
                <a:latin typeface="Verdana"/>
                <a:cs typeface="Verdana"/>
              </a:rPr>
              <a:t>j)  </a:t>
            </a:r>
            <a:r>
              <a:rPr sz="1500" b="1" spc="-145" dirty="0">
                <a:solidFill>
                  <a:srgbClr val="3E3D2D"/>
                </a:solidFill>
                <a:latin typeface="Verdana"/>
                <a:cs typeface="Verdana"/>
              </a:rPr>
              <a:t>Yerine </a:t>
            </a:r>
            <a:r>
              <a:rPr sz="1500" b="1" spc="-130" dirty="0">
                <a:solidFill>
                  <a:srgbClr val="3E3D2D"/>
                </a:solidFill>
                <a:latin typeface="Verdana"/>
                <a:cs typeface="Verdana"/>
              </a:rPr>
              <a:t>başkasını </a:t>
            </a:r>
            <a:r>
              <a:rPr sz="1500" b="1" spc="-120" dirty="0">
                <a:solidFill>
                  <a:srgbClr val="3E3D2D"/>
                </a:solidFill>
                <a:latin typeface="Verdana"/>
                <a:cs typeface="Verdana"/>
              </a:rPr>
              <a:t>sınava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sokmak, </a:t>
            </a:r>
            <a:r>
              <a:rPr sz="1500" b="1" spc="-130" dirty="0">
                <a:solidFill>
                  <a:srgbClr val="3E3D2D"/>
                </a:solidFill>
                <a:latin typeface="Verdana"/>
                <a:cs typeface="Verdana"/>
              </a:rPr>
              <a:t>başkasının </a:t>
            </a:r>
            <a:r>
              <a:rPr sz="1500" b="1" spc="-135" dirty="0">
                <a:solidFill>
                  <a:srgbClr val="3E3D2D"/>
                </a:solidFill>
                <a:latin typeface="Verdana"/>
                <a:cs typeface="Verdana"/>
              </a:rPr>
              <a:t>yerine </a:t>
            </a:r>
            <a:r>
              <a:rPr sz="1500" b="1" spc="-120" dirty="0">
                <a:solidFill>
                  <a:srgbClr val="3E3D2D"/>
                </a:solidFill>
                <a:latin typeface="Verdana"/>
                <a:cs typeface="Verdana"/>
              </a:rPr>
              <a:t>sınava</a:t>
            </a:r>
            <a:r>
              <a:rPr sz="1500" b="1" spc="-19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500" b="1" spc="-135" dirty="0">
                <a:solidFill>
                  <a:srgbClr val="3E3D2D"/>
                </a:solidFill>
                <a:latin typeface="Verdana"/>
                <a:cs typeface="Verdana"/>
              </a:rPr>
              <a:t>girmek,</a:t>
            </a:r>
            <a:endParaRPr sz="1500">
              <a:latin typeface="Verdana"/>
              <a:cs typeface="Verdana"/>
            </a:endParaRPr>
          </a:p>
          <a:p>
            <a:pPr marL="287020" marR="67310" indent="-274320">
              <a:lnSpc>
                <a:spcPct val="100000"/>
              </a:lnSpc>
              <a:spcBef>
                <a:spcPts val="360"/>
              </a:spcBef>
              <a:tabLst>
                <a:tab pos="631825" algn="l"/>
              </a:tabLst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150" spc="56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1500" b="1" spc="30" dirty="0">
                <a:solidFill>
                  <a:srgbClr val="3E3D2D"/>
                </a:solidFill>
                <a:latin typeface="Arial"/>
                <a:cs typeface="Arial"/>
              </a:rPr>
              <a:t>k)	</a:t>
            </a:r>
            <a:r>
              <a:rPr sz="1500" b="1" spc="-170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öğretim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ortamında;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siyasi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ideolojik </a:t>
            </a:r>
            <a:r>
              <a:rPr sz="1500" b="1" spc="-70" dirty="0">
                <a:solidFill>
                  <a:srgbClr val="FF0000"/>
                </a:solidFill>
                <a:latin typeface="Verdana"/>
                <a:cs typeface="Verdana"/>
              </a:rPr>
              <a:t>amaçlı </a:t>
            </a:r>
            <a:r>
              <a:rPr sz="1500" b="1" spc="-105" dirty="0">
                <a:solidFill>
                  <a:srgbClr val="FF0000"/>
                </a:solidFill>
                <a:latin typeface="Verdana"/>
                <a:cs typeface="Verdana"/>
              </a:rPr>
              <a:t>eylem 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düzenlemek, başkalarını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bu </a:t>
            </a:r>
            <a:r>
              <a:rPr sz="1500" b="1" spc="-105" dirty="0">
                <a:solidFill>
                  <a:srgbClr val="FF0000"/>
                </a:solidFill>
                <a:latin typeface="Verdana"/>
                <a:cs typeface="Verdana"/>
              </a:rPr>
              <a:t>gibi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eylemler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düzenlemeye </a:t>
            </a:r>
            <a:r>
              <a:rPr sz="1500" b="1" spc="-160" dirty="0">
                <a:solidFill>
                  <a:srgbClr val="FF0000"/>
                </a:solidFill>
                <a:latin typeface="Verdana"/>
                <a:cs typeface="Verdana"/>
              </a:rPr>
              <a:t>kışkırtmak, 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düzenlenmiş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eylemlere</a:t>
            </a:r>
            <a:r>
              <a:rPr sz="1500" b="1" spc="-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katılmak,</a:t>
            </a:r>
            <a:endParaRPr sz="1500">
              <a:latin typeface="Verdana"/>
              <a:cs typeface="Verdana"/>
            </a:endParaRPr>
          </a:p>
          <a:p>
            <a:pPr marL="287020" marR="419100" indent="-274320" algn="just">
              <a:lnSpc>
                <a:spcPct val="100000"/>
              </a:lnSpc>
              <a:spcBef>
                <a:spcPts val="36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-15" dirty="0">
                <a:solidFill>
                  <a:srgbClr val="3E3D2D"/>
                </a:solidFill>
                <a:latin typeface="Arial"/>
                <a:cs typeface="Arial"/>
              </a:rPr>
              <a:t>l) </a:t>
            </a:r>
            <a:r>
              <a:rPr sz="1500" b="1" spc="-155" dirty="0">
                <a:latin typeface="Verdana"/>
                <a:cs typeface="Verdana"/>
              </a:rPr>
              <a:t>Siyasi </a:t>
            </a:r>
            <a:r>
              <a:rPr sz="1500" b="1" spc="-135" dirty="0">
                <a:latin typeface="Verdana"/>
                <a:cs typeface="Verdana"/>
              </a:rPr>
              <a:t>partilere, </a:t>
            </a:r>
            <a:r>
              <a:rPr sz="1500" b="1" spc="-114" dirty="0">
                <a:latin typeface="Verdana"/>
                <a:cs typeface="Verdana"/>
              </a:rPr>
              <a:t>bu </a:t>
            </a:r>
            <a:r>
              <a:rPr sz="1500" b="1" spc="-135" dirty="0">
                <a:latin typeface="Verdana"/>
                <a:cs typeface="Verdana"/>
              </a:rPr>
              <a:t>partilere </a:t>
            </a:r>
            <a:r>
              <a:rPr sz="1500" b="1" spc="-85" dirty="0">
                <a:latin typeface="Verdana"/>
                <a:cs typeface="Verdana"/>
              </a:rPr>
              <a:t>bağlı </a:t>
            </a:r>
            <a:r>
              <a:rPr sz="1500" b="1" spc="-95" dirty="0">
                <a:latin typeface="Verdana"/>
                <a:cs typeface="Verdana"/>
              </a:rPr>
              <a:t>yan </a:t>
            </a:r>
            <a:r>
              <a:rPr sz="1500" b="1" spc="-160" dirty="0">
                <a:latin typeface="Verdana"/>
                <a:cs typeface="Verdana"/>
              </a:rPr>
              <a:t>kuruluşlara, </a:t>
            </a:r>
            <a:r>
              <a:rPr sz="1500" b="1" spc="-125" dirty="0">
                <a:latin typeface="Verdana"/>
                <a:cs typeface="Verdana"/>
              </a:rPr>
              <a:t>derneklere,  </a:t>
            </a:r>
            <a:r>
              <a:rPr sz="1500" b="1" spc="-110" dirty="0">
                <a:latin typeface="Verdana"/>
                <a:cs typeface="Verdana"/>
              </a:rPr>
              <a:t>sendikalara </a:t>
            </a:r>
            <a:r>
              <a:rPr sz="1500" b="1" spc="-90" dirty="0">
                <a:latin typeface="Verdana"/>
                <a:cs typeface="Verdana"/>
              </a:rPr>
              <a:t>ve </a:t>
            </a:r>
            <a:r>
              <a:rPr sz="1500" b="1" spc="-135" dirty="0">
                <a:latin typeface="Verdana"/>
                <a:cs typeface="Verdana"/>
              </a:rPr>
              <a:t>benzeri </a:t>
            </a:r>
            <a:r>
              <a:rPr sz="1500" b="1" spc="-160" dirty="0">
                <a:latin typeface="Verdana"/>
                <a:cs typeface="Verdana"/>
              </a:rPr>
              <a:t>kuruluşlara </a:t>
            </a:r>
            <a:r>
              <a:rPr sz="1500" b="1" spc="-105" dirty="0">
                <a:latin typeface="Verdana"/>
                <a:cs typeface="Verdana"/>
              </a:rPr>
              <a:t>üye </a:t>
            </a:r>
            <a:r>
              <a:rPr sz="1500" b="1" spc="-114" dirty="0">
                <a:latin typeface="Verdana"/>
                <a:cs typeface="Verdana"/>
              </a:rPr>
              <a:t>olmak, </a:t>
            </a:r>
            <a:r>
              <a:rPr sz="1500" b="1" spc="-105" dirty="0">
                <a:latin typeface="Verdana"/>
                <a:cs typeface="Verdana"/>
              </a:rPr>
              <a:t>üye kaydetmek,  </a:t>
            </a:r>
            <a:r>
              <a:rPr sz="1500" b="1" spc="-85" dirty="0">
                <a:latin typeface="Verdana"/>
                <a:cs typeface="Verdana"/>
              </a:rPr>
              <a:t>para </a:t>
            </a:r>
            <a:r>
              <a:rPr sz="1500" b="1" spc="-105" dirty="0">
                <a:latin typeface="Verdana"/>
                <a:cs typeface="Verdana"/>
              </a:rPr>
              <a:t>toplamak </a:t>
            </a:r>
            <a:r>
              <a:rPr sz="1500" b="1" spc="-90" dirty="0">
                <a:latin typeface="Verdana"/>
                <a:cs typeface="Verdana"/>
              </a:rPr>
              <a:t>ve </a:t>
            </a:r>
            <a:r>
              <a:rPr sz="1500" b="1" spc="-110" dirty="0">
                <a:latin typeface="Verdana"/>
                <a:cs typeface="Verdana"/>
              </a:rPr>
              <a:t>bağışta </a:t>
            </a:r>
            <a:r>
              <a:rPr sz="1500" b="1" spc="-114" dirty="0">
                <a:latin typeface="Verdana"/>
                <a:cs typeface="Verdana"/>
              </a:rPr>
              <a:t>bulunmaya</a:t>
            </a:r>
            <a:r>
              <a:rPr sz="1500" b="1" spc="-185" dirty="0">
                <a:latin typeface="Verdana"/>
                <a:cs typeface="Verdana"/>
              </a:rPr>
              <a:t> </a:t>
            </a:r>
            <a:r>
              <a:rPr sz="1500" b="1" spc="-125" dirty="0">
                <a:latin typeface="Verdana"/>
                <a:cs typeface="Verdana"/>
              </a:rPr>
              <a:t>zorlamak,</a:t>
            </a:r>
            <a:endParaRPr sz="1500">
              <a:latin typeface="Verdana"/>
              <a:cs typeface="Verdana"/>
            </a:endParaRPr>
          </a:p>
          <a:p>
            <a:pPr marL="287020" marR="189865" indent="-274320">
              <a:lnSpc>
                <a:spcPct val="100000"/>
              </a:lnSpc>
              <a:spcBef>
                <a:spcPts val="360"/>
              </a:spcBef>
              <a:tabLst>
                <a:tab pos="700405" algn="l"/>
              </a:tabLst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150" spc="58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1500" b="1" spc="20" dirty="0">
                <a:solidFill>
                  <a:srgbClr val="3E3D2D"/>
                </a:solidFill>
                <a:latin typeface="Arial"/>
                <a:cs typeface="Arial"/>
              </a:rPr>
              <a:t>m)	</a:t>
            </a:r>
            <a:r>
              <a:rPr sz="1500" b="1" spc="-185" dirty="0">
                <a:solidFill>
                  <a:srgbClr val="FF0000"/>
                </a:solidFill>
                <a:latin typeface="Verdana"/>
                <a:cs typeface="Verdana"/>
              </a:rPr>
              <a:t>Bilişim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araçları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sosyal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medya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yoluyla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öğretimi  </a:t>
            </a:r>
            <a:r>
              <a:rPr sz="1500" b="1" spc="-105" dirty="0">
                <a:solidFill>
                  <a:srgbClr val="FF0000"/>
                </a:solidFill>
                <a:latin typeface="Verdana"/>
                <a:cs typeface="Verdana"/>
              </a:rPr>
              <a:t>engellemek,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kişilere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ağır </a:t>
            </a:r>
            <a:r>
              <a:rPr sz="1500" b="1" spc="-60" dirty="0">
                <a:solidFill>
                  <a:srgbClr val="FF0000"/>
                </a:solidFill>
                <a:latin typeface="Verdana"/>
                <a:cs typeface="Verdana"/>
              </a:rPr>
              <a:t>derecede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maddi ve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manevi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zarar  </a:t>
            </a:r>
            <a:r>
              <a:rPr sz="1500" b="1" spc="30" dirty="0">
                <a:solidFill>
                  <a:srgbClr val="FF0000"/>
                </a:solidFill>
                <a:latin typeface="Arial"/>
                <a:cs typeface="Arial"/>
              </a:rPr>
              <a:t>vermek,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1083221"/>
            <a:ext cx="6394450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-135" dirty="0">
                <a:solidFill>
                  <a:srgbClr val="3E3D2D"/>
                </a:solidFill>
                <a:latin typeface="Arial"/>
                <a:cs typeface="Arial"/>
              </a:rPr>
              <a:t>n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) </a:t>
            </a:r>
            <a:r>
              <a:rPr sz="1500" b="1" spc="-229" dirty="0">
                <a:solidFill>
                  <a:srgbClr val="FF0000"/>
                </a:solidFill>
                <a:latin typeface="Verdana"/>
                <a:cs typeface="Verdana"/>
              </a:rPr>
              <a:t>İzin </a:t>
            </a:r>
            <a:r>
              <a:rPr sz="1500" b="1" spc="-85" dirty="0">
                <a:solidFill>
                  <a:srgbClr val="FF0000"/>
                </a:solidFill>
                <a:latin typeface="Verdana"/>
                <a:cs typeface="Verdana"/>
              </a:rPr>
              <a:t>almadan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okulla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ilgili;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bilgi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vermek,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basın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toplantısı </a:t>
            </a:r>
            <a:r>
              <a:rPr sz="1500" b="1" spc="-85" dirty="0">
                <a:solidFill>
                  <a:srgbClr val="FF0000"/>
                </a:solidFill>
                <a:latin typeface="Verdana"/>
                <a:cs typeface="Verdana"/>
              </a:rPr>
              <a:t>yapmak, 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bildiri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yayınlamak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05" dirty="0">
                <a:solidFill>
                  <a:srgbClr val="FF0000"/>
                </a:solidFill>
                <a:latin typeface="Verdana"/>
                <a:cs typeface="Verdana"/>
              </a:rPr>
              <a:t>dağıtmak,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faaliyet </a:t>
            </a:r>
            <a:r>
              <a:rPr sz="1500" b="1" spc="-170" dirty="0">
                <a:solidFill>
                  <a:srgbClr val="FF0000"/>
                </a:solidFill>
                <a:latin typeface="Verdana"/>
                <a:cs typeface="Verdana"/>
              </a:rPr>
              <a:t>tertip </a:t>
            </a:r>
            <a:r>
              <a:rPr sz="1500" b="1" spc="-130" dirty="0">
                <a:solidFill>
                  <a:srgbClr val="FF0000"/>
                </a:solidFill>
                <a:latin typeface="Verdana"/>
                <a:cs typeface="Verdana"/>
              </a:rPr>
              <a:t>etmek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bu  </a:t>
            </a:r>
            <a:r>
              <a:rPr sz="1500" b="1" spc="15" dirty="0">
                <a:solidFill>
                  <a:srgbClr val="FF0000"/>
                </a:solidFill>
                <a:latin typeface="Arial"/>
                <a:cs typeface="Arial"/>
              </a:rPr>
              <a:t>kapsamdaki </a:t>
            </a:r>
            <a:r>
              <a:rPr sz="1500" b="1" spc="5" dirty="0">
                <a:solidFill>
                  <a:srgbClr val="FF0000"/>
                </a:solidFill>
                <a:latin typeface="Arial"/>
                <a:cs typeface="Arial"/>
              </a:rPr>
              <a:t>faaliyetlerde </a:t>
            </a:r>
            <a:r>
              <a:rPr sz="1500" b="1" spc="-10" dirty="0">
                <a:solidFill>
                  <a:srgbClr val="FF0000"/>
                </a:solidFill>
                <a:latin typeface="Arial"/>
                <a:cs typeface="Arial"/>
              </a:rPr>
              <a:t>etkin </a:t>
            </a:r>
            <a:r>
              <a:rPr sz="1500" b="1" spc="-45" dirty="0">
                <a:solidFill>
                  <a:srgbClr val="FF0000"/>
                </a:solidFill>
                <a:latin typeface="Arial"/>
                <a:cs typeface="Arial"/>
              </a:rPr>
              <a:t>rol</a:t>
            </a:r>
            <a:r>
              <a:rPr sz="1500" b="1" spc="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b="1" spc="15" dirty="0">
                <a:solidFill>
                  <a:srgbClr val="FF0000"/>
                </a:solidFill>
                <a:latin typeface="Arial"/>
                <a:cs typeface="Arial"/>
              </a:rPr>
              <a:t>almak,</a:t>
            </a:r>
            <a:endParaRPr sz="1500">
              <a:latin typeface="Arial"/>
              <a:cs typeface="Arial"/>
            </a:endParaRPr>
          </a:p>
          <a:p>
            <a:pPr marL="287020" marR="47625" indent="-274320">
              <a:lnSpc>
                <a:spcPct val="100000"/>
              </a:lnSpc>
              <a:spcBef>
                <a:spcPts val="36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-160" dirty="0">
                <a:solidFill>
                  <a:srgbClr val="3E3D2D"/>
                </a:solidFill>
                <a:latin typeface="Verdana"/>
                <a:cs typeface="Verdana"/>
              </a:rPr>
              <a:t>o) </a:t>
            </a:r>
            <a:r>
              <a:rPr sz="1500" b="1" spc="-229" dirty="0">
                <a:solidFill>
                  <a:srgbClr val="3E3D2D"/>
                </a:solidFill>
                <a:latin typeface="Verdana"/>
                <a:cs typeface="Verdana"/>
              </a:rPr>
              <a:t>Bir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kimseyi </a:t>
            </a:r>
            <a:r>
              <a:rPr sz="1500" b="1" spc="-60" dirty="0">
                <a:solidFill>
                  <a:srgbClr val="3E3D2D"/>
                </a:solidFill>
                <a:latin typeface="Verdana"/>
                <a:cs typeface="Verdana"/>
              </a:rPr>
              <a:t>ya </a:t>
            </a:r>
            <a:r>
              <a:rPr sz="1500" b="1" spc="-35" dirty="0">
                <a:solidFill>
                  <a:srgbClr val="3E3D2D"/>
                </a:solidFill>
                <a:latin typeface="Verdana"/>
                <a:cs typeface="Verdana"/>
              </a:rPr>
              <a:t>da </a:t>
            </a:r>
            <a:r>
              <a:rPr sz="1500" b="1" spc="-145" dirty="0">
                <a:solidFill>
                  <a:srgbClr val="3E3D2D"/>
                </a:solidFill>
                <a:latin typeface="Verdana"/>
                <a:cs typeface="Verdana"/>
              </a:rPr>
              <a:t>grubu </a:t>
            </a:r>
            <a:r>
              <a:rPr sz="1500" b="1" spc="-110" dirty="0">
                <a:solidFill>
                  <a:srgbClr val="3E3D2D"/>
                </a:solidFill>
                <a:latin typeface="Verdana"/>
                <a:cs typeface="Verdana"/>
              </a:rPr>
              <a:t>suç </a:t>
            </a:r>
            <a:r>
              <a:rPr sz="1500" b="1" spc="-120" dirty="0">
                <a:solidFill>
                  <a:srgbClr val="3E3D2D"/>
                </a:solidFill>
                <a:latin typeface="Verdana"/>
                <a:cs typeface="Verdana"/>
              </a:rPr>
              <a:t>sayılan </a:t>
            </a:r>
            <a:r>
              <a:rPr sz="1500" b="1" spc="-160" dirty="0">
                <a:solidFill>
                  <a:srgbClr val="3E3D2D"/>
                </a:solidFill>
                <a:latin typeface="Verdana"/>
                <a:cs typeface="Verdana"/>
              </a:rPr>
              <a:t>bir </a:t>
            </a:r>
            <a:r>
              <a:rPr sz="1500" b="1" spc="-110" dirty="0">
                <a:solidFill>
                  <a:srgbClr val="3E3D2D"/>
                </a:solidFill>
                <a:latin typeface="Verdana"/>
                <a:cs typeface="Verdana"/>
              </a:rPr>
              <a:t>eylemi </a:t>
            </a:r>
            <a:r>
              <a:rPr sz="1500" b="1" spc="-75" dirty="0">
                <a:solidFill>
                  <a:srgbClr val="3E3D2D"/>
                </a:solidFill>
                <a:latin typeface="Verdana"/>
                <a:cs typeface="Verdana"/>
              </a:rPr>
              <a:t>yapmaya, </a:t>
            </a:r>
            <a:r>
              <a:rPr sz="1500" b="1" spc="-85" dirty="0">
                <a:solidFill>
                  <a:srgbClr val="3E3D2D"/>
                </a:solidFill>
                <a:latin typeface="Verdana"/>
                <a:cs typeface="Verdana"/>
              </a:rPr>
              <a:t>böyle  </a:t>
            </a:r>
            <a:r>
              <a:rPr sz="1500" b="1" spc="-110" dirty="0">
                <a:solidFill>
                  <a:srgbClr val="3E3D2D"/>
                </a:solidFill>
                <a:latin typeface="Verdana"/>
                <a:cs typeface="Verdana"/>
              </a:rPr>
              <a:t>eylemlere katılmaya, </a:t>
            </a:r>
            <a:r>
              <a:rPr sz="1500" b="1" spc="-90" dirty="0">
                <a:solidFill>
                  <a:srgbClr val="3E3D2D"/>
                </a:solidFill>
                <a:latin typeface="Verdana"/>
                <a:cs typeface="Verdana"/>
              </a:rPr>
              <a:t>yalan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bildirimde </a:t>
            </a:r>
            <a:r>
              <a:rPr sz="1500" b="1" spc="-114" dirty="0">
                <a:solidFill>
                  <a:srgbClr val="3E3D2D"/>
                </a:solidFill>
                <a:latin typeface="Verdana"/>
                <a:cs typeface="Verdana"/>
              </a:rPr>
              <a:t>bulunmaya </a:t>
            </a:r>
            <a:r>
              <a:rPr sz="1500" b="1" spc="-75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suçu  </a:t>
            </a:r>
            <a:r>
              <a:rPr sz="1500" b="1" spc="30" dirty="0">
                <a:solidFill>
                  <a:srgbClr val="3E3D2D"/>
                </a:solidFill>
                <a:latin typeface="Arial"/>
                <a:cs typeface="Arial"/>
              </a:rPr>
              <a:t>yüklenmeye</a:t>
            </a:r>
            <a:r>
              <a:rPr sz="1500" b="1" spc="60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1500" b="1" spc="5" dirty="0">
                <a:solidFill>
                  <a:srgbClr val="3E3D2D"/>
                </a:solidFill>
                <a:latin typeface="Arial"/>
                <a:cs typeface="Arial"/>
              </a:rPr>
              <a:t>zorlamak,</a:t>
            </a:r>
            <a:endParaRPr sz="1500">
              <a:latin typeface="Arial"/>
              <a:cs typeface="Arial"/>
            </a:endParaRPr>
          </a:p>
          <a:p>
            <a:pPr marL="287020" marR="744855" indent="-274320">
              <a:lnSpc>
                <a:spcPct val="100000"/>
              </a:lnSpc>
              <a:spcBef>
                <a:spcPts val="36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15" dirty="0">
                <a:solidFill>
                  <a:srgbClr val="3E3D2D"/>
                </a:solidFill>
                <a:latin typeface="Arial"/>
                <a:cs typeface="Arial"/>
              </a:rPr>
              <a:t>ö) </a:t>
            </a:r>
            <a:r>
              <a:rPr sz="1500" b="1" spc="-210" dirty="0">
                <a:solidFill>
                  <a:srgbClr val="FF0000"/>
                </a:solidFill>
                <a:latin typeface="Verdana"/>
                <a:cs typeface="Verdana"/>
              </a:rPr>
              <a:t>Zor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kullanarak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başkasına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ait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mal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85" dirty="0">
                <a:solidFill>
                  <a:srgbClr val="FF0000"/>
                </a:solidFill>
                <a:latin typeface="Verdana"/>
                <a:cs typeface="Verdana"/>
              </a:rPr>
              <a:t>eşyaya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el </a:t>
            </a:r>
            <a:r>
              <a:rPr sz="1500" b="1" spc="-105" dirty="0">
                <a:solidFill>
                  <a:srgbClr val="FF0000"/>
                </a:solidFill>
                <a:latin typeface="Verdana"/>
                <a:cs typeface="Verdana"/>
              </a:rPr>
              <a:t>koymak, 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başkalarını </a:t>
            </a:r>
            <a:r>
              <a:rPr sz="1500" b="1" spc="-110" dirty="0">
                <a:solidFill>
                  <a:srgbClr val="3E3D2D"/>
                </a:solidFill>
                <a:latin typeface="Verdana"/>
                <a:cs typeface="Verdana"/>
              </a:rPr>
              <a:t>bu </a:t>
            </a:r>
            <a:r>
              <a:rPr sz="1500" b="1" spc="-170" dirty="0">
                <a:solidFill>
                  <a:srgbClr val="3E3D2D"/>
                </a:solidFill>
                <a:latin typeface="Verdana"/>
                <a:cs typeface="Verdana"/>
              </a:rPr>
              <a:t>işleri </a:t>
            </a:r>
            <a:r>
              <a:rPr sz="1500" b="1" spc="-65" dirty="0">
                <a:solidFill>
                  <a:srgbClr val="3E3D2D"/>
                </a:solidFill>
                <a:latin typeface="Verdana"/>
                <a:cs typeface="Verdana"/>
              </a:rPr>
              <a:t>yapmaya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zorlamak,</a:t>
            </a:r>
            <a:endParaRPr sz="1500">
              <a:latin typeface="Verdana"/>
              <a:cs typeface="Verdana"/>
            </a:endParaRPr>
          </a:p>
          <a:p>
            <a:pPr marL="287020" marR="236220" indent="-274320">
              <a:lnSpc>
                <a:spcPct val="100000"/>
              </a:lnSpc>
              <a:spcBef>
                <a:spcPts val="359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20" dirty="0">
                <a:solidFill>
                  <a:srgbClr val="3E3D2D"/>
                </a:solidFill>
                <a:latin typeface="Arial"/>
                <a:cs typeface="Arial"/>
              </a:rPr>
              <a:t>p) </a:t>
            </a:r>
            <a:r>
              <a:rPr sz="1500" b="1" spc="-70" dirty="0">
                <a:solidFill>
                  <a:srgbClr val="3E3D2D"/>
                </a:solidFill>
                <a:latin typeface="Verdana"/>
                <a:cs typeface="Verdana"/>
              </a:rPr>
              <a:t>Genel </a:t>
            </a:r>
            <a:r>
              <a:rPr sz="1500" b="1" spc="-100" dirty="0">
                <a:solidFill>
                  <a:srgbClr val="3E3D2D"/>
                </a:solidFill>
                <a:latin typeface="Verdana"/>
                <a:cs typeface="Verdana"/>
              </a:rPr>
              <a:t>ahlak </a:t>
            </a:r>
            <a:r>
              <a:rPr sz="1500" b="1" spc="-9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500" b="1" spc="-30" dirty="0">
                <a:solidFill>
                  <a:srgbClr val="3E3D2D"/>
                </a:solidFill>
                <a:latin typeface="Verdana"/>
                <a:cs typeface="Verdana"/>
              </a:rPr>
              <a:t>adaba </a:t>
            </a:r>
            <a:r>
              <a:rPr sz="1500" b="1" spc="-135" dirty="0">
                <a:solidFill>
                  <a:srgbClr val="3E3D2D"/>
                </a:solidFill>
                <a:latin typeface="Verdana"/>
                <a:cs typeface="Verdana"/>
              </a:rPr>
              <a:t>uygun </a:t>
            </a:r>
            <a:r>
              <a:rPr sz="1500" b="1" spc="-105" dirty="0">
                <a:solidFill>
                  <a:srgbClr val="3E3D2D"/>
                </a:solidFill>
                <a:latin typeface="Verdana"/>
                <a:cs typeface="Verdana"/>
              </a:rPr>
              <a:t>olmayan,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yanlış </a:t>
            </a:r>
            <a:r>
              <a:rPr sz="1500" b="1" spc="-95" dirty="0">
                <a:solidFill>
                  <a:srgbClr val="3E3D2D"/>
                </a:solidFill>
                <a:latin typeface="Verdana"/>
                <a:cs typeface="Verdana"/>
              </a:rPr>
              <a:t>algı  </a:t>
            </a:r>
            <a:r>
              <a:rPr sz="1500" b="1" spc="-125" dirty="0">
                <a:solidFill>
                  <a:srgbClr val="3E3D2D"/>
                </a:solidFill>
                <a:latin typeface="Verdana"/>
                <a:cs typeface="Verdana"/>
              </a:rPr>
              <a:t>oluşturabilecek </a:t>
            </a:r>
            <a:r>
              <a:rPr sz="1500" b="1" spc="-204" dirty="0">
                <a:solidFill>
                  <a:srgbClr val="3E3D2D"/>
                </a:solidFill>
                <a:latin typeface="Verdana"/>
                <a:cs typeface="Verdana"/>
              </a:rPr>
              <a:t>tutum </a:t>
            </a:r>
            <a:r>
              <a:rPr sz="1500" b="1" spc="-9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davranışları </a:t>
            </a:r>
            <a:r>
              <a:rPr sz="1500" b="1" spc="-135" dirty="0">
                <a:solidFill>
                  <a:srgbClr val="3E3D2D"/>
                </a:solidFill>
                <a:latin typeface="Verdana"/>
                <a:cs typeface="Verdana"/>
              </a:rPr>
              <a:t>alışkanlık </a:t>
            </a:r>
            <a:r>
              <a:rPr sz="1500" b="1" spc="-120" dirty="0">
                <a:solidFill>
                  <a:srgbClr val="3E3D2D"/>
                </a:solidFill>
                <a:latin typeface="Verdana"/>
                <a:cs typeface="Verdana"/>
              </a:rPr>
              <a:t>hâline</a:t>
            </a:r>
            <a:r>
              <a:rPr sz="1500" b="1" spc="-7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getirmek,</a:t>
            </a:r>
            <a:endParaRPr sz="1500">
              <a:latin typeface="Verdana"/>
              <a:cs typeface="Verdana"/>
            </a:endParaRPr>
          </a:p>
          <a:p>
            <a:pPr marL="287020" marR="294640" indent="-274320">
              <a:lnSpc>
                <a:spcPct val="100000"/>
              </a:lnSpc>
              <a:spcBef>
                <a:spcPts val="359"/>
              </a:spcBef>
              <a:tabLst>
                <a:tab pos="636905" algn="l"/>
              </a:tabLst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150" spc="55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1500" b="1" spc="-35" dirty="0">
                <a:solidFill>
                  <a:srgbClr val="3E3D2D"/>
                </a:solidFill>
                <a:latin typeface="Arial"/>
                <a:cs typeface="Arial"/>
              </a:rPr>
              <a:t>r)	</a:t>
            </a:r>
            <a:r>
              <a:rPr sz="1500" b="1" spc="-155" dirty="0">
                <a:solidFill>
                  <a:srgbClr val="FF0000"/>
                </a:solidFill>
                <a:latin typeface="Verdana"/>
                <a:cs typeface="Verdana"/>
              </a:rPr>
              <a:t>Kişilere,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arkadaşlarına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çalışanlarına; </a:t>
            </a:r>
            <a:r>
              <a:rPr sz="1500" b="1" spc="-170" dirty="0">
                <a:solidFill>
                  <a:srgbClr val="FF0000"/>
                </a:solidFill>
                <a:latin typeface="Verdana"/>
                <a:cs typeface="Verdana"/>
              </a:rPr>
              <a:t>söz </a:t>
            </a:r>
            <a:r>
              <a:rPr sz="1500" b="1" spc="-95" dirty="0">
                <a:solidFill>
                  <a:srgbClr val="FF0000"/>
                </a:solidFill>
                <a:latin typeface="Verdana"/>
                <a:cs typeface="Verdana"/>
              </a:rPr>
              <a:t>ve  </a:t>
            </a:r>
            <a:r>
              <a:rPr sz="1500" b="1" spc="-130" dirty="0">
                <a:solidFill>
                  <a:srgbClr val="FF0000"/>
                </a:solidFill>
                <a:latin typeface="Verdana"/>
                <a:cs typeface="Verdana"/>
              </a:rPr>
              <a:t>davranışlarla </a:t>
            </a:r>
            <a:r>
              <a:rPr sz="1500" b="1" spc="-165" dirty="0">
                <a:solidFill>
                  <a:srgbClr val="FF0000"/>
                </a:solidFill>
                <a:latin typeface="Verdana"/>
                <a:cs typeface="Verdana"/>
              </a:rPr>
              <a:t>sarkıntılık </a:t>
            </a:r>
            <a:r>
              <a:rPr sz="1500" b="1" spc="-85" dirty="0">
                <a:solidFill>
                  <a:srgbClr val="FF0000"/>
                </a:solidFill>
                <a:latin typeface="Verdana"/>
                <a:cs typeface="Verdana"/>
              </a:rPr>
              <a:t>yapmak, </a:t>
            </a:r>
            <a:r>
              <a:rPr sz="1500" b="1" spc="-175" dirty="0">
                <a:solidFill>
                  <a:srgbClr val="FF0000"/>
                </a:solidFill>
                <a:latin typeface="Verdana"/>
                <a:cs typeface="Verdana"/>
              </a:rPr>
              <a:t>iftira </a:t>
            </a:r>
            <a:r>
              <a:rPr sz="1500" b="1" spc="-130" dirty="0">
                <a:solidFill>
                  <a:srgbClr val="FF0000"/>
                </a:solidFill>
                <a:latin typeface="Verdana"/>
                <a:cs typeface="Verdana"/>
              </a:rPr>
              <a:t>etmek,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başkalarını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bu 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davranışlara </a:t>
            </a:r>
            <a:r>
              <a:rPr sz="1500" b="1" spc="-165" dirty="0">
                <a:solidFill>
                  <a:srgbClr val="FF0000"/>
                </a:solidFill>
                <a:latin typeface="Verdana"/>
                <a:cs typeface="Verdana"/>
              </a:rPr>
              <a:t>kışkırtmak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500" b="1" spc="-130" dirty="0">
                <a:solidFill>
                  <a:srgbClr val="FF0000"/>
                </a:solidFill>
                <a:latin typeface="Verdana"/>
                <a:cs typeface="Verdana"/>
              </a:rPr>
              <a:t>zorlamak, </a:t>
            </a:r>
            <a:r>
              <a:rPr sz="1500" b="1" spc="-95" dirty="0">
                <a:solidFill>
                  <a:srgbClr val="FF0000"/>
                </a:solidFill>
                <a:latin typeface="Verdana"/>
                <a:cs typeface="Verdana"/>
              </a:rPr>
              <a:t>yapılan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bu </a:t>
            </a:r>
            <a:r>
              <a:rPr sz="1500" b="1" spc="-165" dirty="0">
                <a:solidFill>
                  <a:srgbClr val="FF0000"/>
                </a:solidFill>
                <a:latin typeface="Verdana"/>
                <a:cs typeface="Verdana"/>
              </a:rPr>
              <a:t>fiilleri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sosyal 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medya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yoluyla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paylaşmak,</a:t>
            </a:r>
            <a:r>
              <a:rPr sz="1500" b="1" spc="-1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yaymak,</a:t>
            </a:r>
            <a:endParaRPr sz="1500">
              <a:latin typeface="Verdana"/>
              <a:cs typeface="Verdana"/>
            </a:endParaRPr>
          </a:p>
          <a:p>
            <a:pPr marL="287020" marR="344170" indent="-274320">
              <a:lnSpc>
                <a:spcPct val="100000"/>
              </a:lnSpc>
              <a:spcBef>
                <a:spcPts val="359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-70" dirty="0">
                <a:solidFill>
                  <a:srgbClr val="3E3D2D"/>
                </a:solidFill>
                <a:latin typeface="Arial"/>
                <a:cs typeface="Arial"/>
              </a:rPr>
              <a:t>s)</a:t>
            </a:r>
            <a:r>
              <a:rPr sz="1500" b="1" spc="275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1500" b="1" spc="-150" dirty="0">
                <a:solidFill>
                  <a:srgbClr val="3E3D2D"/>
                </a:solidFill>
                <a:latin typeface="Verdana"/>
                <a:cs typeface="Verdana"/>
              </a:rPr>
              <a:t>Pansiyon </a:t>
            </a:r>
            <a:r>
              <a:rPr sz="1500" b="1" spc="-145" dirty="0">
                <a:solidFill>
                  <a:srgbClr val="3E3D2D"/>
                </a:solidFill>
                <a:latin typeface="Verdana"/>
                <a:cs typeface="Verdana"/>
              </a:rPr>
              <a:t>düzenini </a:t>
            </a:r>
            <a:r>
              <a:rPr sz="1500" b="1" spc="-110" dirty="0">
                <a:solidFill>
                  <a:srgbClr val="3E3D2D"/>
                </a:solidFill>
                <a:latin typeface="Verdana"/>
                <a:cs typeface="Verdana"/>
              </a:rPr>
              <a:t>bozmayı, </a:t>
            </a:r>
            <a:r>
              <a:rPr sz="1500" b="1" spc="-130" dirty="0">
                <a:solidFill>
                  <a:srgbClr val="3E3D2D"/>
                </a:solidFill>
                <a:latin typeface="Verdana"/>
                <a:cs typeface="Verdana"/>
              </a:rPr>
              <a:t>pansiyonu </a:t>
            </a:r>
            <a:r>
              <a:rPr sz="1500" b="1" spc="-175" dirty="0">
                <a:solidFill>
                  <a:srgbClr val="3E3D2D"/>
                </a:solidFill>
                <a:latin typeface="Verdana"/>
                <a:cs typeface="Verdana"/>
              </a:rPr>
              <a:t>terk </a:t>
            </a:r>
            <a:r>
              <a:rPr sz="1500" b="1" spc="-130" dirty="0">
                <a:solidFill>
                  <a:srgbClr val="3E3D2D"/>
                </a:solidFill>
                <a:latin typeface="Verdana"/>
                <a:cs typeface="Verdana"/>
              </a:rPr>
              <a:t>etmeyi </a:t>
            </a:r>
            <a:r>
              <a:rPr sz="1500" b="1" spc="-9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500" b="1" spc="-20" dirty="0">
                <a:solidFill>
                  <a:srgbClr val="3E3D2D"/>
                </a:solidFill>
                <a:latin typeface="Verdana"/>
                <a:cs typeface="Verdana"/>
              </a:rPr>
              <a:t>gece  </a:t>
            </a:r>
            <a:r>
              <a:rPr sz="1500" b="1" spc="-180" dirty="0">
                <a:solidFill>
                  <a:srgbClr val="3E3D2D"/>
                </a:solidFill>
                <a:latin typeface="Verdana"/>
                <a:cs typeface="Verdana"/>
              </a:rPr>
              <a:t>izinsiz </a:t>
            </a:r>
            <a:r>
              <a:rPr sz="1500" b="1" spc="-114" dirty="0">
                <a:solidFill>
                  <a:srgbClr val="3E3D2D"/>
                </a:solidFill>
                <a:latin typeface="Verdana"/>
                <a:cs typeface="Verdana"/>
              </a:rPr>
              <a:t>dışarıda </a:t>
            </a:r>
            <a:r>
              <a:rPr sz="1500" b="1" spc="-105" dirty="0">
                <a:solidFill>
                  <a:srgbClr val="3E3D2D"/>
                </a:solidFill>
                <a:latin typeface="Verdana"/>
                <a:cs typeface="Verdana"/>
              </a:rPr>
              <a:t>kalmayı </a:t>
            </a:r>
            <a:r>
              <a:rPr sz="1500" b="1" spc="-135" dirty="0">
                <a:solidFill>
                  <a:srgbClr val="3E3D2D"/>
                </a:solidFill>
                <a:latin typeface="Verdana"/>
                <a:cs typeface="Verdana"/>
              </a:rPr>
              <a:t>alışkanlık </a:t>
            </a:r>
            <a:r>
              <a:rPr sz="1500" b="1" spc="-120" dirty="0">
                <a:solidFill>
                  <a:srgbClr val="3E3D2D"/>
                </a:solidFill>
                <a:latin typeface="Verdana"/>
                <a:cs typeface="Verdana"/>
              </a:rPr>
              <a:t>hâline</a:t>
            </a:r>
            <a:r>
              <a:rPr sz="1500" b="1" spc="-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getirmek,</a:t>
            </a:r>
            <a:endParaRPr sz="1500">
              <a:latin typeface="Verdana"/>
              <a:cs typeface="Verdana"/>
            </a:endParaRPr>
          </a:p>
          <a:p>
            <a:pPr marL="287020" marR="561340" indent="-274320">
              <a:lnSpc>
                <a:spcPct val="100000"/>
              </a:lnSpc>
              <a:spcBef>
                <a:spcPts val="36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-100" dirty="0">
                <a:solidFill>
                  <a:srgbClr val="3E3D2D"/>
                </a:solidFill>
                <a:latin typeface="Verdana"/>
                <a:cs typeface="Verdana"/>
              </a:rPr>
              <a:t>ş</a:t>
            </a:r>
            <a:r>
              <a:rPr sz="1500" b="1" spc="-100" dirty="0">
                <a:solidFill>
                  <a:srgbClr val="3E3D2D"/>
                </a:solidFill>
                <a:latin typeface="Arial"/>
                <a:cs typeface="Arial"/>
              </a:rPr>
              <a:t>) </a:t>
            </a:r>
            <a:r>
              <a:rPr sz="1500" b="1" spc="-45" dirty="0">
                <a:solidFill>
                  <a:srgbClr val="FF0000"/>
                </a:solidFill>
                <a:latin typeface="Arial"/>
                <a:cs typeface="Arial"/>
              </a:rPr>
              <a:t>Kesici</a:t>
            </a:r>
            <a:r>
              <a:rPr sz="1500" b="1" spc="-45" dirty="0">
                <a:solidFill>
                  <a:srgbClr val="FF0000"/>
                </a:solidFill>
                <a:latin typeface="Verdana"/>
                <a:cs typeface="Verdana"/>
              </a:rPr>
              <a:t>,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delici, yaralayıcı ve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benzeri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aletlerle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kendine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zarar  </a:t>
            </a:r>
            <a:r>
              <a:rPr sz="1500" b="1" spc="30" dirty="0">
                <a:solidFill>
                  <a:srgbClr val="FF0000"/>
                </a:solidFill>
                <a:latin typeface="Arial"/>
                <a:cs typeface="Arial"/>
              </a:rPr>
              <a:t>vermek.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050339" y="339762"/>
            <a:ext cx="6317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u="heavy" spc="-33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Verdana"/>
                <a:cs typeface="Verdana"/>
              </a:rPr>
              <a:t>Örgün eğitim </a:t>
            </a:r>
            <a:r>
              <a:rPr i="1" u="heavy" spc="-31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Verdana"/>
                <a:cs typeface="Verdana"/>
              </a:rPr>
              <a:t>dışına</a:t>
            </a:r>
            <a:r>
              <a:rPr i="1" u="heavy" spc="-2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Verdana"/>
                <a:cs typeface="Verdana"/>
              </a:rPr>
              <a:t> </a:t>
            </a:r>
            <a:r>
              <a:rPr i="1" u="heavy" spc="-24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Verdana"/>
                <a:cs typeface="Verdana"/>
              </a:rPr>
              <a:t>çıkarma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50339" y="888403"/>
            <a:ext cx="4203700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60"/>
              </a:spcBef>
            </a:pPr>
            <a:r>
              <a:rPr sz="3600" b="1" i="1" u="heavy" spc="-27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Verdana"/>
                <a:cs typeface="Verdana"/>
              </a:rPr>
              <a:t>cezasını </a:t>
            </a:r>
            <a:r>
              <a:rPr sz="3600" b="1" i="1" u="heavy" spc="-34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Verdana"/>
                <a:cs typeface="Verdana"/>
              </a:rPr>
              <a:t>gerektiren </a:t>
            </a:r>
            <a:r>
              <a:rPr sz="3600" b="1" i="1" spc="-34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3600" b="1" i="1" u="heavy" spc="-29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Verdana"/>
                <a:cs typeface="Verdana"/>
              </a:rPr>
              <a:t>davranışlar</a:t>
            </a:r>
            <a:r>
              <a:rPr sz="3600" spc="-295" dirty="0">
                <a:solidFill>
                  <a:srgbClr val="94C600"/>
                </a:solidFill>
                <a:latin typeface="Arial"/>
                <a:cs typeface="Arial"/>
              </a:rPr>
              <a:t>;</a:t>
            </a:r>
            <a:endParaRPr sz="3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0811" y="2300795"/>
            <a:ext cx="6434455" cy="32899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87020" marR="462915" indent="-274320">
              <a:lnSpc>
                <a:spcPts val="1639"/>
              </a:lnSpc>
              <a:spcBef>
                <a:spcPts val="484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15" dirty="0">
                <a:solidFill>
                  <a:srgbClr val="3E3D2D"/>
                </a:solidFill>
                <a:latin typeface="Arial"/>
                <a:cs typeface="Arial"/>
              </a:rPr>
              <a:t>a) </a:t>
            </a:r>
            <a:r>
              <a:rPr sz="1700" b="1" spc="-275" dirty="0">
                <a:solidFill>
                  <a:srgbClr val="FF0000"/>
                </a:solidFill>
                <a:latin typeface="Verdana"/>
                <a:cs typeface="Verdana"/>
              </a:rPr>
              <a:t>Türk </a:t>
            </a:r>
            <a:r>
              <a:rPr sz="1700" b="1" spc="-140" dirty="0">
                <a:solidFill>
                  <a:srgbClr val="FF0000"/>
                </a:solidFill>
                <a:latin typeface="Verdana"/>
                <a:cs typeface="Verdana"/>
              </a:rPr>
              <a:t>Bayrağına, </a:t>
            </a:r>
            <a:r>
              <a:rPr sz="1700" b="1" spc="-150" dirty="0">
                <a:solidFill>
                  <a:srgbClr val="FF0000"/>
                </a:solidFill>
                <a:latin typeface="Verdana"/>
                <a:cs typeface="Verdana"/>
              </a:rPr>
              <a:t>ülkeyi, </a:t>
            </a:r>
            <a:r>
              <a:rPr sz="1700" b="1" spc="-180" dirty="0">
                <a:solidFill>
                  <a:srgbClr val="FF0000"/>
                </a:solidFill>
                <a:latin typeface="Verdana"/>
                <a:cs typeface="Verdana"/>
              </a:rPr>
              <a:t>milleti </a:t>
            </a:r>
            <a:r>
              <a:rPr sz="1700" b="1" spc="-9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700" b="1" spc="-140" dirty="0">
                <a:solidFill>
                  <a:srgbClr val="FF0000"/>
                </a:solidFill>
                <a:latin typeface="Verdana"/>
                <a:cs typeface="Verdana"/>
              </a:rPr>
              <a:t>devleti </a:t>
            </a:r>
            <a:r>
              <a:rPr sz="1700" b="1" spc="-195" dirty="0">
                <a:solidFill>
                  <a:srgbClr val="FF0000"/>
                </a:solidFill>
                <a:latin typeface="Verdana"/>
                <a:cs typeface="Verdana"/>
              </a:rPr>
              <a:t>temsil </a:t>
            </a:r>
            <a:r>
              <a:rPr sz="1700" b="1" spc="-110" dirty="0">
                <a:solidFill>
                  <a:srgbClr val="FF0000"/>
                </a:solidFill>
                <a:latin typeface="Verdana"/>
                <a:cs typeface="Verdana"/>
              </a:rPr>
              <a:t>eden  </a:t>
            </a:r>
            <a:r>
              <a:rPr sz="1700" b="1" spc="-5" dirty="0">
                <a:solidFill>
                  <a:srgbClr val="FF0000"/>
                </a:solidFill>
                <a:latin typeface="Arial"/>
                <a:cs typeface="Arial"/>
              </a:rPr>
              <a:t>sembollere </a:t>
            </a:r>
            <a:r>
              <a:rPr sz="1700" b="1" spc="15" dirty="0">
                <a:solidFill>
                  <a:srgbClr val="FF0000"/>
                </a:solidFill>
                <a:latin typeface="Arial"/>
                <a:cs typeface="Arial"/>
              </a:rPr>
              <a:t>hakaret </a:t>
            </a:r>
            <a:r>
              <a:rPr sz="1700" b="1" spc="35" dirty="0">
                <a:solidFill>
                  <a:srgbClr val="FF0000"/>
                </a:solidFill>
                <a:latin typeface="Arial"/>
                <a:cs typeface="Arial"/>
              </a:rPr>
              <a:t>etmek</a:t>
            </a:r>
            <a:r>
              <a:rPr sz="1700" b="1" spc="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3E3D2D"/>
                </a:solidFill>
                <a:latin typeface="Arial"/>
                <a:cs typeface="Arial"/>
              </a:rPr>
              <a:t>,</a:t>
            </a:r>
            <a:endParaRPr sz="1700">
              <a:latin typeface="Arial"/>
              <a:cs typeface="Arial"/>
            </a:endParaRPr>
          </a:p>
          <a:p>
            <a:pPr marL="287020" marR="5080" indent="-274320">
              <a:lnSpc>
                <a:spcPct val="80000"/>
              </a:lnSpc>
              <a:spcBef>
                <a:spcPts val="420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15" dirty="0">
                <a:solidFill>
                  <a:srgbClr val="3E3D2D"/>
                </a:solidFill>
                <a:latin typeface="Arial"/>
                <a:cs typeface="Arial"/>
              </a:rPr>
              <a:t>b) </a:t>
            </a:r>
            <a:r>
              <a:rPr sz="1700" b="1" spc="-60" dirty="0">
                <a:solidFill>
                  <a:srgbClr val="3E3D2D"/>
                </a:solidFill>
                <a:latin typeface="Arial"/>
                <a:cs typeface="Arial"/>
              </a:rPr>
              <a:t>Türkiye </a:t>
            </a:r>
            <a:r>
              <a:rPr sz="1700" b="1" spc="-25" dirty="0">
                <a:solidFill>
                  <a:srgbClr val="3E3D2D"/>
                </a:solidFill>
                <a:latin typeface="Arial"/>
                <a:cs typeface="Arial"/>
              </a:rPr>
              <a:t>Cumhuriyeti'nin </a:t>
            </a:r>
            <a:r>
              <a:rPr sz="1700" b="1" spc="-15" dirty="0">
                <a:solidFill>
                  <a:srgbClr val="3E3D2D"/>
                </a:solidFill>
                <a:latin typeface="Arial"/>
                <a:cs typeface="Arial"/>
              </a:rPr>
              <a:t>devleti </a:t>
            </a:r>
            <a:r>
              <a:rPr sz="1700" b="1" spc="40" dirty="0">
                <a:solidFill>
                  <a:srgbClr val="3E3D2D"/>
                </a:solidFill>
                <a:latin typeface="Arial"/>
                <a:cs typeface="Arial"/>
              </a:rPr>
              <a:t>ve </a:t>
            </a:r>
            <a:r>
              <a:rPr sz="1700" b="1" spc="-30" dirty="0">
                <a:solidFill>
                  <a:srgbClr val="3E3D2D"/>
                </a:solidFill>
                <a:latin typeface="Arial"/>
                <a:cs typeface="Arial"/>
              </a:rPr>
              <a:t>milletiyle </a:t>
            </a:r>
            <a:r>
              <a:rPr sz="1700" b="1" spc="-10" dirty="0">
                <a:solidFill>
                  <a:srgbClr val="3E3D2D"/>
                </a:solidFill>
                <a:latin typeface="Arial"/>
                <a:cs typeface="Arial"/>
              </a:rPr>
              <a:t>bölünmez  </a:t>
            </a:r>
            <a:r>
              <a:rPr sz="1700" b="1" spc="-180" dirty="0">
                <a:solidFill>
                  <a:srgbClr val="3E3D2D"/>
                </a:solidFill>
                <a:latin typeface="Verdana"/>
                <a:cs typeface="Verdana"/>
              </a:rPr>
              <a:t>bütünlüğü </a:t>
            </a:r>
            <a:r>
              <a:rPr sz="1700" b="1" spc="-160" dirty="0">
                <a:solidFill>
                  <a:srgbClr val="3E3D2D"/>
                </a:solidFill>
                <a:latin typeface="Verdana"/>
                <a:cs typeface="Verdana"/>
              </a:rPr>
              <a:t>ilkesine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210" dirty="0">
                <a:solidFill>
                  <a:srgbClr val="3E3D2D"/>
                </a:solidFill>
                <a:latin typeface="Verdana"/>
                <a:cs typeface="Verdana"/>
              </a:rPr>
              <a:t>Türkiye </a:t>
            </a:r>
            <a:r>
              <a:rPr sz="1700" b="1" spc="-175" dirty="0">
                <a:solidFill>
                  <a:srgbClr val="3E3D2D"/>
                </a:solidFill>
                <a:latin typeface="Verdana"/>
                <a:cs typeface="Verdana"/>
              </a:rPr>
              <a:t>Cumhuriyetinin insan  </a:t>
            </a:r>
            <a:r>
              <a:rPr sz="1700" b="1" spc="-145" dirty="0">
                <a:solidFill>
                  <a:srgbClr val="3E3D2D"/>
                </a:solidFill>
                <a:latin typeface="Verdana"/>
                <a:cs typeface="Verdana"/>
              </a:rPr>
              <a:t>haklarına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130" dirty="0">
                <a:solidFill>
                  <a:srgbClr val="3E3D2D"/>
                </a:solidFill>
                <a:latin typeface="Verdana"/>
                <a:cs typeface="Verdana"/>
              </a:rPr>
              <a:t>Anayasanın </a:t>
            </a:r>
            <a:r>
              <a:rPr sz="1700" b="1" spc="-110" dirty="0">
                <a:solidFill>
                  <a:srgbClr val="3E3D2D"/>
                </a:solidFill>
                <a:latin typeface="Verdana"/>
                <a:cs typeface="Verdana"/>
              </a:rPr>
              <a:t>başlangıcında </a:t>
            </a:r>
            <a:r>
              <a:rPr sz="1700" b="1" spc="-170" dirty="0">
                <a:solidFill>
                  <a:srgbClr val="3E3D2D"/>
                </a:solidFill>
                <a:latin typeface="Verdana"/>
                <a:cs typeface="Verdana"/>
              </a:rPr>
              <a:t>belirtilen </a:t>
            </a:r>
            <a:r>
              <a:rPr sz="1700" b="1" spc="-155" dirty="0">
                <a:solidFill>
                  <a:srgbClr val="3E3D2D"/>
                </a:solidFill>
                <a:latin typeface="Verdana"/>
                <a:cs typeface="Verdana"/>
              </a:rPr>
              <a:t>temel  </a:t>
            </a:r>
            <a:r>
              <a:rPr sz="1700" b="1" spc="-150" dirty="0">
                <a:solidFill>
                  <a:srgbClr val="3E3D2D"/>
                </a:solidFill>
                <a:latin typeface="Verdana"/>
                <a:cs typeface="Verdana"/>
              </a:rPr>
              <a:t>ilkelere </a:t>
            </a:r>
            <a:r>
              <a:rPr sz="1700" b="1" spc="-100" dirty="0">
                <a:solidFill>
                  <a:srgbClr val="3E3D2D"/>
                </a:solidFill>
                <a:latin typeface="Verdana"/>
                <a:cs typeface="Verdana"/>
              </a:rPr>
              <a:t>dayalı </a:t>
            </a:r>
            <a:r>
              <a:rPr sz="1700" b="1" spc="-180" dirty="0">
                <a:solidFill>
                  <a:srgbClr val="3E3D2D"/>
                </a:solidFill>
                <a:latin typeface="Verdana"/>
                <a:cs typeface="Verdana"/>
              </a:rPr>
              <a:t>millî, </a:t>
            </a:r>
            <a:r>
              <a:rPr sz="1700" b="1" spc="-155" dirty="0">
                <a:solidFill>
                  <a:srgbClr val="3E3D2D"/>
                </a:solidFill>
                <a:latin typeface="Verdana"/>
                <a:cs typeface="Verdana"/>
              </a:rPr>
              <a:t>demokratik, </a:t>
            </a:r>
            <a:r>
              <a:rPr sz="1700" b="1" spc="-135" dirty="0">
                <a:solidFill>
                  <a:srgbClr val="3E3D2D"/>
                </a:solidFill>
                <a:latin typeface="Verdana"/>
                <a:cs typeface="Verdana"/>
              </a:rPr>
              <a:t>laik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160" dirty="0">
                <a:solidFill>
                  <a:srgbClr val="3E3D2D"/>
                </a:solidFill>
                <a:latin typeface="Verdana"/>
                <a:cs typeface="Verdana"/>
              </a:rPr>
              <a:t>sosyal </a:t>
            </a:r>
            <a:r>
              <a:rPr sz="1700" b="1" spc="-190" dirty="0">
                <a:solidFill>
                  <a:srgbClr val="3E3D2D"/>
                </a:solidFill>
                <a:latin typeface="Verdana"/>
                <a:cs typeface="Verdana"/>
              </a:rPr>
              <a:t>bir </a:t>
            </a:r>
            <a:r>
              <a:rPr sz="1700" b="1" spc="-185" dirty="0">
                <a:solidFill>
                  <a:srgbClr val="3E3D2D"/>
                </a:solidFill>
                <a:latin typeface="Verdana"/>
                <a:cs typeface="Verdana"/>
              </a:rPr>
              <a:t>hukuk  </a:t>
            </a:r>
            <a:r>
              <a:rPr sz="1700" b="1" spc="-140" dirty="0">
                <a:solidFill>
                  <a:srgbClr val="3E3D2D"/>
                </a:solidFill>
                <a:latin typeface="Verdana"/>
                <a:cs typeface="Verdana"/>
              </a:rPr>
              <a:t>devleti </a:t>
            </a:r>
            <a:r>
              <a:rPr sz="1700" b="1" spc="-170" dirty="0">
                <a:solidFill>
                  <a:srgbClr val="3E3D2D"/>
                </a:solidFill>
                <a:latin typeface="Verdana"/>
                <a:cs typeface="Verdana"/>
              </a:rPr>
              <a:t>niteliklerine </a:t>
            </a:r>
            <a:r>
              <a:rPr sz="1700" b="1" spc="-165" dirty="0">
                <a:solidFill>
                  <a:srgbClr val="3E3D2D"/>
                </a:solidFill>
                <a:latin typeface="Verdana"/>
                <a:cs typeface="Verdana"/>
              </a:rPr>
              <a:t>aykırı </a:t>
            </a:r>
            <a:r>
              <a:rPr sz="1700" b="1" spc="-180" dirty="0">
                <a:solidFill>
                  <a:srgbClr val="3E3D2D"/>
                </a:solidFill>
                <a:latin typeface="Verdana"/>
                <a:cs typeface="Verdana"/>
              </a:rPr>
              <a:t>miting, </a:t>
            </a:r>
            <a:r>
              <a:rPr sz="1700" b="1" spc="-200" dirty="0">
                <a:solidFill>
                  <a:srgbClr val="3E3D2D"/>
                </a:solidFill>
                <a:latin typeface="Verdana"/>
                <a:cs typeface="Verdana"/>
              </a:rPr>
              <a:t>forum, </a:t>
            </a:r>
            <a:r>
              <a:rPr sz="1700" b="1" spc="-180" dirty="0">
                <a:solidFill>
                  <a:srgbClr val="3E3D2D"/>
                </a:solidFill>
                <a:latin typeface="Verdana"/>
                <a:cs typeface="Verdana"/>
              </a:rPr>
              <a:t>direniş, </a:t>
            </a:r>
            <a:r>
              <a:rPr sz="1700" b="1" spc="-200" dirty="0">
                <a:solidFill>
                  <a:srgbClr val="3E3D2D"/>
                </a:solidFill>
                <a:latin typeface="Verdana"/>
                <a:cs typeface="Verdana"/>
              </a:rPr>
              <a:t>yürüyüş,  </a:t>
            </a:r>
            <a:r>
              <a:rPr sz="1700" b="1" spc="-135" dirty="0">
                <a:solidFill>
                  <a:srgbClr val="3E3D2D"/>
                </a:solidFill>
                <a:latin typeface="Verdana"/>
                <a:cs typeface="Verdana"/>
              </a:rPr>
              <a:t>boykot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145" dirty="0">
                <a:solidFill>
                  <a:srgbClr val="3E3D2D"/>
                </a:solidFill>
                <a:latin typeface="Verdana"/>
                <a:cs typeface="Verdana"/>
              </a:rPr>
              <a:t>işgal </a:t>
            </a:r>
            <a:r>
              <a:rPr sz="1700" b="1" spc="-125" dirty="0">
                <a:solidFill>
                  <a:srgbClr val="3E3D2D"/>
                </a:solidFill>
                <a:latin typeface="Verdana"/>
                <a:cs typeface="Verdana"/>
              </a:rPr>
              <a:t>gibi </a:t>
            </a:r>
            <a:r>
              <a:rPr sz="1700" b="1" spc="-170" dirty="0">
                <a:solidFill>
                  <a:srgbClr val="3E3D2D"/>
                </a:solidFill>
                <a:latin typeface="Verdana"/>
                <a:cs typeface="Verdana"/>
              </a:rPr>
              <a:t>ferdi </a:t>
            </a:r>
            <a:r>
              <a:rPr sz="1700" b="1" spc="-9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1700" b="1" spc="-165" dirty="0">
                <a:solidFill>
                  <a:srgbClr val="3E3D2D"/>
                </a:solidFill>
                <a:latin typeface="Verdana"/>
                <a:cs typeface="Verdana"/>
              </a:rPr>
              <a:t>toplu </a:t>
            </a:r>
            <a:r>
              <a:rPr sz="1700" b="1" spc="-145" dirty="0">
                <a:solidFill>
                  <a:srgbClr val="3E3D2D"/>
                </a:solidFill>
                <a:latin typeface="Verdana"/>
                <a:cs typeface="Verdana"/>
              </a:rPr>
              <a:t>eylemler </a:t>
            </a:r>
            <a:r>
              <a:rPr sz="1700" b="1" spc="-150" dirty="0">
                <a:solidFill>
                  <a:srgbClr val="3E3D2D"/>
                </a:solidFill>
                <a:latin typeface="Verdana"/>
                <a:cs typeface="Verdana"/>
              </a:rPr>
              <a:t>düzenlemek;  </a:t>
            </a:r>
            <a:r>
              <a:rPr sz="1700" b="1" spc="-165" dirty="0">
                <a:solidFill>
                  <a:srgbClr val="3E3D2D"/>
                </a:solidFill>
                <a:latin typeface="Verdana"/>
                <a:cs typeface="Verdana"/>
              </a:rPr>
              <a:t>düzenlenmesini </a:t>
            </a:r>
            <a:r>
              <a:rPr sz="1700" b="1" spc="-195" dirty="0">
                <a:solidFill>
                  <a:srgbClr val="3E3D2D"/>
                </a:solidFill>
                <a:latin typeface="Verdana"/>
                <a:cs typeface="Verdana"/>
              </a:rPr>
              <a:t>kışkırtmak </a:t>
            </a:r>
            <a:r>
              <a:rPr sz="1700" b="1" spc="-9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700" b="1" spc="-170" dirty="0">
                <a:solidFill>
                  <a:srgbClr val="3E3D2D"/>
                </a:solidFill>
                <a:latin typeface="Verdana"/>
                <a:cs typeface="Verdana"/>
              </a:rPr>
              <a:t>düzenlenmiş </a:t>
            </a:r>
            <a:r>
              <a:rPr sz="1700" b="1" spc="-135" dirty="0">
                <a:solidFill>
                  <a:srgbClr val="3E3D2D"/>
                </a:solidFill>
                <a:latin typeface="Verdana"/>
                <a:cs typeface="Verdana"/>
              </a:rPr>
              <a:t>bu </a:t>
            </a:r>
            <a:r>
              <a:rPr sz="1700" b="1" spc="-125" dirty="0">
                <a:solidFill>
                  <a:srgbClr val="3E3D2D"/>
                </a:solidFill>
                <a:latin typeface="Verdana"/>
                <a:cs typeface="Verdana"/>
              </a:rPr>
              <a:t>gibi  </a:t>
            </a:r>
            <a:r>
              <a:rPr sz="1700" b="1" spc="-135" dirty="0">
                <a:solidFill>
                  <a:srgbClr val="3E3D2D"/>
                </a:solidFill>
                <a:latin typeface="Verdana"/>
                <a:cs typeface="Verdana"/>
              </a:rPr>
              <a:t>eylemlere </a:t>
            </a:r>
            <a:r>
              <a:rPr sz="1700" b="1" spc="-175" dirty="0">
                <a:solidFill>
                  <a:srgbClr val="3E3D2D"/>
                </a:solidFill>
                <a:latin typeface="Verdana"/>
                <a:cs typeface="Verdana"/>
              </a:rPr>
              <a:t>etkin </a:t>
            </a:r>
            <a:r>
              <a:rPr sz="1700" b="1" spc="-130" dirty="0">
                <a:solidFill>
                  <a:srgbClr val="3E3D2D"/>
                </a:solidFill>
                <a:latin typeface="Verdana"/>
                <a:cs typeface="Verdana"/>
              </a:rPr>
              <a:t>olarak </a:t>
            </a:r>
            <a:r>
              <a:rPr sz="1700" b="1" spc="-150" dirty="0">
                <a:solidFill>
                  <a:srgbClr val="3E3D2D"/>
                </a:solidFill>
                <a:latin typeface="Verdana"/>
                <a:cs typeface="Verdana"/>
              </a:rPr>
              <a:t>katılmak </a:t>
            </a:r>
            <a:r>
              <a:rPr sz="1700" b="1" spc="-9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1700" b="1" spc="-135" dirty="0">
                <a:solidFill>
                  <a:srgbClr val="3E3D2D"/>
                </a:solidFill>
                <a:latin typeface="Verdana"/>
                <a:cs typeface="Verdana"/>
              </a:rPr>
              <a:t>katılmaya</a:t>
            </a:r>
            <a:r>
              <a:rPr sz="1700" b="1" spc="30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700" b="1" spc="-155" dirty="0">
                <a:solidFill>
                  <a:srgbClr val="3E3D2D"/>
                </a:solidFill>
                <a:latin typeface="Verdana"/>
                <a:cs typeface="Verdana"/>
              </a:rPr>
              <a:t>zorlamak,</a:t>
            </a:r>
            <a:endParaRPr sz="1700">
              <a:latin typeface="Verdana"/>
              <a:cs typeface="Verdana"/>
            </a:endParaRPr>
          </a:p>
          <a:p>
            <a:pPr marL="287020" marR="257175" indent="-274320">
              <a:lnSpc>
                <a:spcPct val="79900"/>
              </a:lnSpc>
              <a:spcBef>
                <a:spcPts val="409"/>
              </a:spcBef>
            </a:pPr>
            <a:r>
              <a:rPr sz="1300" spc="24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700" b="1" spc="-110" dirty="0">
                <a:solidFill>
                  <a:srgbClr val="3E3D2D"/>
                </a:solidFill>
                <a:latin typeface="Arial"/>
                <a:cs typeface="Arial"/>
              </a:rPr>
              <a:t>c</a:t>
            </a:r>
            <a:r>
              <a:rPr sz="1700" b="1" spc="-110" dirty="0">
                <a:solidFill>
                  <a:srgbClr val="FF0000"/>
                </a:solidFill>
                <a:latin typeface="Verdana"/>
                <a:cs typeface="Verdana"/>
              </a:rPr>
              <a:t>) </a:t>
            </a:r>
            <a:r>
              <a:rPr sz="1700" b="1" spc="-204" dirty="0">
                <a:solidFill>
                  <a:srgbClr val="FF0000"/>
                </a:solidFill>
                <a:latin typeface="Verdana"/>
                <a:cs typeface="Verdana"/>
              </a:rPr>
              <a:t>Kişileri </a:t>
            </a:r>
            <a:r>
              <a:rPr sz="1700" b="1" spc="-90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700" b="1" spc="-175" dirty="0">
                <a:solidFill>
                  <a:srgbClr val="FF0000"/>
                </a:solidFill>
                <a:latin typeface="Verdana"/>
                <a:cs typeface="Verdana"/>
              </a:rPr>
              <a:t>grupları; </a:t>
            </a:r>
            <a:r>
              <a:rPr sz="1700" b="1" spc="-145" dirty="0">
                <a:solidFill>
                  <a:srgbClr val="FF0000"/>
                </a:solidFill>
                <a:latin typeface="Verdana"/>
                <a:cs typeface="Verdana"/>
              </a:rPr>
              <a:t>dil, </a:t>
            </a:r>
            <a:r>
              <a:rPr sz="1700" b="1" spc="-200" dirty="0">
                <a:solidFill>
                  <a:srgbClr val="FF0000"/>
                </a:solidFill>
                <a:latin typeface="Verdana"/>
                <a:cs typeface="Verdana"/>
              </a:rPr>
              <a:t>ırk, </a:t>
            </a:r>
            <a:r>
              <a:rPr sz="1700" b="1" spc="-150" dirty="0">
                <a:solidFill>
                  <a:srgbClr val="FF0000"/>
                </a:solidFill>
                <a:latin typeface="Verdana"/>
                <a:cs typeface="Verdana"/>
              </a:rPr>
              <a:t>cinsiyet, </a:t>
            </a:r>
            <a:r>
              <a:rPr sz="1700" b="1" spc="-175" dirty="0">
                <a:solidFill>
                  <a:srgbClr val="FF0000"/>
                </a:solidFill>
                <a:latin typeface="Verdana"/>
                <a:cs typeface="Verdana"/>
              </a:rPr>
              <a:t>siyasi </a:t>
            </a:r>
            <a:r>
              <a:rPr sz="1700" b="1" spc="-135" dirty="0">
                <a:solidFill>
                  <a:srgbClr val="FF0000"/>
                </a:solidFill>
                <a:latin typeface="Verdana"/>
                <a:cs typeface="Verdana"/>
              </a:rPr>
              <a:t>düşünce,  </a:t>
            </a:r>
            <a:r>
              <a:rPr sz="1700" b="1" spc="-175" dirty="0">
                <a:solidFill>
                  <a:srgbClr val="FF0000"/>
                </a:solidFill>
                <a:latin typeface="Verdana"/>
                <a:cs typeface="Verdana"/>
              </a:rPr>
              <a:t>felsefi </a:t>
            </a:r>
            <a:r>
              <a:rPr sz="1700" b="1" spc="-9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700" b="1" spc="-160" dirty="0">
                <a:solidFill>
                  <a:srgbClr val="FF0000"/>
                </a:solidFill>
                <a:latin typeface="Verdana"/>
                <a:cs typeface="Verdana"/>
              </a:rPr>
              <a:t>dini </a:t>
            </a:r>
            <a:r>
              <a:rPr sz="1700" b="1" spc="-130" dirty="0">
                <a:solidFill>
                  <a:srgbClr val="FF0000"/>
                </a:solidFill>
                <a:latin typeface="Verdana"/>
                <a:cs typeface="Verdana"/>
              </a:rPr>
              <a:t>inançlarına göre </a:t>
            </a:r>
            <a:r>
              <a:rPr sz="1700" b="1" spc="-150" dirty="0">
                <a:solidFill>
                  <a:srgbClr val="FF0000"/>
                </a:solidFill>
                <a:latin typeface="Verdana"/>
                <a:cs typeface="Verdana"/>
              </a:rPr>
              <a:t>ayırmayı, </a:t>
            </a:r>
            <a:r>
              <a:rPr sz="1700" b="1" spc="-140" dirty="0">
                <a:solidFill>
                  <a:srgbClr val="FF0000"/>
                </a:solidFill>
                <a:latin typeface="Verdana"/>
                <a:cs typeface="Verdana"/>
              </a:rPr>
              <a:t>kınamayı,  </a:t>
            </a:r>
            <a:r>
              <a:rPr sz="1700" b="1" spc="-155" dirty="0">
                <a:solidFill>
                  <a:srgbClr val="FF0000"/>
                </a:solidFill>
                <a:latin typeface="Verdana"/>
                <a:cs typeface="Verdana"/>
              </a:rPr>
              <a:t>kötülemeyi </a:t>
            </a:r>
            <a:r>
              <a:rPr sz="1700" b="1" spc="-80" dirty="0">
                <a:solidFill>
                  <a:srgbClr val="FF0000"/>
                </a:solidFill>
                <a:latin typeface="Verdana"/>
                <a:cs typeface="Verdana"/>
              </a:rPr>
              <a:t>amaçlayan </a:t>
            </a:r>
            <a:r>
              <a:rPr sz="1700" b="1" spc="-110" dirty="0">
                <a:solidFill>
                  <a:srgbClr val="FF0000"/>
                </a:solidFill>
                <a:latin typeface="Verdana"/>
                <a:cs typeface="Verdana"/>
              </a:rPr>
              <a:t>bölücü </a:t>
            </a:r>
            <a:r>
              <a:rPr sz="1700" b="1" spc="-9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700" b="1" spc="-130" dirty="0">
                <a:solidFill>
                  <a:srgbClr val="FF0000"/>
                </a:solidFill>
                <a:latin typeface="Verdana"/>
                <a:cs typeface="Verdana"/>
              </a:rPr>
              <a:t>yıkıcı </a:t>
            </a:r>
            <a:r>
              <a:rPr sz="1700" b="1" spc="-165" dirty="0">
                <a:solidFill>
                  <a:srgbClr val="FF0000"/>
                </a:solidFill>
                <a:latin typeface="Verdana"/>
                <a:cs typeface="Verdana"/>
              </a:rPr>
              <a:t>toplu </a:t>
            </a:r>
            <a:r>
              <a:rPr sz="1700" b="1" spc="-145" dirty="0">
                <a:solidFill>
                  <a:srgbClr val="FF0000"/>
                </a:solidFill>
                <a:latin typeface="Verdana"/>
                <a:cs typeface="Verdana"/>
              </a:rPr>
              <a:t>eylemler  </a:t>
            </a:r>
            <a:r>
              <a:rPr sz="1700" b="1" spc="-140" dirty="0">
                <a:solidFill>
                  <a:srgbClr val="FF0000"/>
                </a:solidFill>
                <a:latin typeface="Verdana"/>
                <a:cs typeface="Verdana"/>
              </a:rPr>
              <a:t>düzenlemek, </a:t>
            </a:r>
            <a:r>
              <a:rPr sz="1700" b="1" spc="-150" dirty="0">
                <a:solidFill>
                  <a:srgbClr val="FF0000"/>
                </a:solidFill>
                <a:latin typeface="Verdana"/>
                <a:cs typeface="Verdana"/>
              </a:rPr>
              <a:t>katılmak, </a:t>
            </a:r>
            <a:r>
              <a:rPr sz="1700" b="1" spc="-135" dirty="0">
                <a:solidFill>
                  <a:srgbClr val="FF0000"/>
                </a:solidFill>
                <a:latin typeface="Verdana"/>
                <a:cs typeface="Verdana"/>
              </a:rPr>
              <a:t>bu </a:t>
            </a:r>
            <a:r>
              <a:rPr sz="1700" b="1" spc="-155" dirty="0">
                <a:solidFill>
                  <a:srgbClr val="FF0000"/>
                </a:solidFill>
                <a:latin typeface="Verdana"/>
                <a:cs typeface="Verdana"/>
              </a:rPr>
              <a:t>eylemlerin </a:t>
            </a:r>
            <a:r>
              <a:rPr sz="1700" b="1" spc="-145" dirty="0">
                <a:solidFill>
                  <a:srgbClr val="FF0000"/>
                </a:solidFill>
                <a:latin typeface="Verdana"/>
                <a:cs typeface="Verdana"/>
              </a:rPr>
              <a:t>organizasyonunda  </a:t>
            </a:r>
            <a:r>
              <a:rPr sz="1700" b="1" spc="-20" dirty="0">
                <a:solidFill>
                  <a:srgbClr val="FF0000"/>
                </a:solidFill>
                <a:latin typeface="Arial"/>
                <a:cs typeface="Arial"/>
              </a:rPr>
              <a:t>yer</a:t>
            </a:r>
            <a:r>
              <a:rPr sz="1700" b="1" spc="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10" dirty="0">
                <a:solidFill>
                  <a:srgbClr val="FF0000"/>
                </a:solidFill>
                <a:latin typeface="Arial"/>
                <a:cs typeface="Arial"/>
              </a:rPr>
              <a:t>almak,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803693"/>
            <a:ext cx="6264910" cy="45974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87020" marR="5080" indent="-274320">
              <a:lnSpc>
                <a:spcPts val="1920"/>
              </a:lnSpc>
              <a:spcBef>
                <a:spcPts val="56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114" dirty="0">
                <a:solidFill>
                  <a:srgbClr val="FF0000"/>
                </a:solidFill>
                <a:latin typeface="Verdana"/>
                <a:cs typeface="Verdana"/>
              </a:rPr>
              <a:t>ç) </a:t>
            </a:r>
            <a:r>
              <a:rPr sz="2000" b="1" spc="-270" dirty="0">
                <a:solidFill>
                  <a:srgbClr val="FF0000"/>
                </a:solidFill>
                <a:latin typeface="Verdana"/>
                <a:cs typeface="Verdana"/>
              </a:rPr>
              <a:t>Kurul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200" dirty="0">
                <a:solidFill>
                  <a:srgbClr val="FF0000"/>
                </a:solidFill>
                <a:latin typeface="Verdana"/>
                <a:cs typeface="Verdana"/>
              </a:rPr>
              <a:t>komisyonların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çalışmasını </a:t>
            </a:r>
            <a:r>
              <a:rPr sz="2000" b="1" spc="-200" dirty="0">
                <a:solidFill>
                  <a:srgbClr val="FF0000"/>
                </a:solidFill>
                <a:latin typeface="Verdana"/>
                <a:cs typeface="Verdana"/>
              </a:rPr>
              <a:t>tehdit </a:t>
            </a:r>
            <a:r>
              <a:rPr sz="2000" b="1" spc="-245" dirty="0">
                <a:solidFill>
                  <a:srgbClr val="FF0000"/>
                </a:solidFill>
                <a:latin typeface="Verdana"/>
                <a:cs typeface="Verdana"/>
              </a:rPr>
              <a:t>veya  </a:t>
            </a:r>
            <a:r>
              <a:rPr sz="2000" b="1" spc="-60" dirty="0">
                <a:solidFill>
                  <a:srgbClr val="FF0000"/>
                </a:solidFill>
                <a:latin typeface="Arial"/>
                <a:cs typeface="Arial"/>
              </a:rPr>
              <a:t>zor </a:t>
            </a:r>
            <a:r>
              <a:rPr sz="2000" b="1" spc="30" dirty="0">
                <a:solidFill>
                  <a:srgbClr val="FF0000"/>
                </a:solidFill>
                <a:latin typeface="Arial"/>
                <a:cs typeface="Arial"/>
              </a:rPr>
              <a:t>kullanarak</a:t>
            </a:r>
            <a:r>
              <a:rPr sz="2000" b="1" spc="2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55" dirty="0">
                <a:solidFill>
                  <a:srgbClr val="FF0000"/>
                </a:solidFill>
                <a:latin typeface="Arial"/>
                <a:cs typeface="Arial"/>
              </a:rPr>
              <a:t>engellemek,</a:t>
            </a:r>
            <a:endParaRPr sz="2000">
              <a:latin typeface="Arial"/>
              <a:cs typeface="Arial"/>
            </a:endParaRPr>
          </a:p>
          <a:p>
            <a:pPr marL="289560" marR="150495" indent="-277495">
              <a:lnSpc>
                <a:spcPts val="1920"/>
              </a:lnSpc>
              <a:spcBef>
                <a:spcPts val="484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10" dirty="0">
                <a:solidFill>
                  <a:srgbClr val="3E3D2D"/>
                </a:solidFill>
                <a:latin typeface="Verdana"/>
                <a:cs typeface="Verdana"/>
              </a:rPr>
              <a:t>d) </a:t>
            </a:r>
            <a:r>
              <a:rPr sz="2000" b="1" spc="-195" dirty="0">
                <a:solidFill>
                  <a:srgbClr val="3E3D2D"/>
                </a:solidFill>
                <a:latin typeface="Verdana"/>
                <a:cs typeface="Verdana"/>
              </a:rPr>
              <a:t>Bağımlılık </a:t>
            </a:r>
            <a:r>
              <a:rPr sz="2000" b="1" spc="-100" dirty="0">
                <a:solidFill>
                  <a:srgbClr val="3E3D2D"/>
                </a:solidFill>
                <a:latin typeface="Verdana"/>
                <a:cs typeface="Verdana"/>
              </a:rPr>
              <a:t>yapan </a:t>
            </a:r>
            <a:r>
              <a:rPr sz="2000" b="1" spc="-204" dirty="0">
                <a:solidFill>
                  <a:srgbClr val="3E3D2D"/>
                </a:solidFill>
                <a:latin typeface="Verdana"/>
                <a:cs typeface="Verdana"/>
              </a:rPr>
              <a:t>zararlı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maddelerin </a:t>
            </a:r>
            <a:r>
              <a:rPr sz="2000" b="1" spc="-390" dirty="0">
                <a:solidFill>
                  <a:srgbClr val="3E3D2D"/>
                </a:solidFill>
                <a:latin typeface="Verdana"/>
                <a:cs typeface="Verdana"/>
              </a:rPr>
              <a:t>ticaretini  </a:t>
            </a:r>
            <a:r>
              <a:rPr sz="2000" b="1" spc="85" dirty="0">
                <a:solidFill>
                  <a:srgbClr val="3E3D2D"/>
                </a:solidFill>
                <a:latin typeface="Arial"/>
                <a:cs typeface="Arial"/>
              </a:rPr>
              <a:t>yapmak,</a:t>
            </a:r>
            <a:endParaRPr sz="2000">
              <a:latin typeface="Arial"/>
              <a:cs typeface="Arial"/>
            </a:endParaRPr>
          </a:p>
          <a:p>
            <a:pPr marL="287020" marR="449580" indent="-274320">
              <a:lnSpc>
                <a:spcPct val="80000"/>
              </a:lnSpc>
              <a:spcBef>
                <a:spcPts val="495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65" dirty="0">
                <a:solidFill>
                  <a:srgbClr val="3E3D2D"/>
                </a:solidFill>
                <a:latin typeface="Arial"/>
                <a:cs typeface="Arial"/>
              </a:rPr>
              <a:t>e) </a:t>
            </a:r>
            <a:r>
              <a:rPr sz="2000" b="1" dirty="0">
                <a:solidFill>
                  <a:srgbClr val="3E3D2D"/>
                </a:solidFill>
                <a:latin typeface="Arial"/>
                <a:cs typeface="Arial"/>
              </a:rPr>
              <a:t>Okul </a:t>
            </a:r>
            <a:r>
              <a:rPr sz="2000" b="1" spc="40" dirty="0">
                <a:solidFill>
                  <a:srgbClr val="3E3D2D"/>
                </a:solidFill>
                <a:latin typeface="Arial"/>
                <a:cs typeface="Arial"/>
              </a:rPr>
              <a:t>ve </a:t>
            </a:r>
            <a:r>
              <a:rPr sz="2000" b="1" spc="5" dirty="0">
                <a:solidFill>
                  <a:srgbClr val="3E3D2D"/>
                </a:solidFill>
                <a:latin typeface="Arial"/>
                <a:cs typeface="Arial"/>
              </a:rPr>
              <a:t>eklentilerinde </a:t>
            </a:r>
            <a:r>
              <a:rPr sz="2000" b="1" dirty="0">
                <a:solidFill>
                  <a:srgbClr val="3E3D2D"/>
                </a:solidFill>
                <a:latin typeface="Arial"/>
                <a:cs typeface="Arial"/>
              </a:rPr>
              <a:t>güvenlik  </a:t>
            </a:r>
            <a:r>
              <a:rPr sz="2000" b="1" spc="20" dirty="0">
                <a:solidFill>
                  <a:srgbClr val="3E3D2D"/>
                </a:solidFill>
                <a:latin typeface="Arial"/>
                <a:cs typeface="Arial"/>
              </a:rPr>
              <a:t>güçlerince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aranan </a:t>
            </a:r>
            <a:r>
              <a:rPr sz="2000" b="1" spc="-220" dirty="0">
                <a:solidFill>
                  <a:srgbClr val="3E3D2D"/>
                </a:solidFill>
                <a:latin typeface="Verdana"/>
                <a:cs typeface="Verdana"/>
              </a:rPr>
              <a:t>kişileri </a:t>
            </a:r>
            <a:r>
              <a:rPr sz="2000" b="1" spc="-145" dirty="0">
                <a:solidFill>
                  <a:srgbClr val="3E3D2D"/>
                </a:solidFill>
                <a:latin typeface="Verdana"/>
                <a:cs typeface="Verdana"/>
              </a:rPr>
              <a:t>saklamak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 </a:t>
            </a:r>
            <a:r>
              <a:rPr sz="2000" b="1" spc="-185" dirty="0">
                <a:solidFill>
                  <a:srgbClr val="3E3D2D"/>
                </a:solidFill>
                <a:latin typeface="Verdana"/>
                <a:cs typeface="Verdana"/>
              </a:rPr>
              <a:t>barındırmak,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35" dirty="0">
                <a:solidFill>
                  <a:srgbClr val="3E3D2D"/>
                </a:solidFill>
                <a:latin typeface="Arial"/>
                <a:cs typeface="Arial"/>
              </a:rPr>
              <a:t>f) </a:t>
            </a:r>
            <a:r>
              <a:rPr sz="2000" b="1" spc="-235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öğretim </a:t>
            </a:r>
            <a:r>
              <a:rPr sz="2000" b="1" spc="-210" dirty="0">
                <a:solidFill>
                  <a:srgbClr val="FF0000"/>
                </a:solidFill>
                <a:latin typeface="Verdana"/>
                <a:cs typeface="Verdana"/>
              </a:rPr>
              <a:t>ortamını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işgal</a:t>
            </a:r>
            <a:r>
              <a:rPr sz="2000" b="1" spc="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etmek,</a:t>
            </a:r>
            <a:endParaRPr sz="2000">
              <a:latin typeface="Verdana"/>
              <a:cs typeface="Verdana"/>
            </a:endParaRPr>
          </a:p>
          <a:p>
            <a:pPr marL="287020" marR="83185" indent="-274320">
              <a:lnSpc>
                <a:spcPts val="1920"/>
              </a:lnSpc>
              <a:spcBef>
                <a:spcPts val="464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10" dirty="0">
                <a:solidFill>
                  <a:srgbClr val="3E3D2D"/>
                </a:solidFill>
                <a:latin typeface="Verdana"/>
                <a:cs typeface="Verdana"/>
              </a:rPr>
              <a:t>g) </a:t>
            </a:r>
            <a:r>
              <a:rPr sz="2000" b="1" spc="-160" dirty="0">
                <a:solidFill>
                  <a:srgbClr val="3E3D2D"/>
                </a:solidFill>
                <a:latin typeface="Verdana"/>
                <a:cs typeface="Verdana"/>
              </a:rPr>
              <a:t>Okul </a:t>
            </a:r>
            <a:r>
              <a:rPr sz="2000" b="1" spc="-110" dirty="0">
                <a:solidFill>
                  <a:srgbClr val="3E3D2D"/>
                </a:solidFill>
                <a:latin typeface="Verdana"/>
                <a:cs typeface="Verdana"/>
              </a:rPr>
              <a:t>içinde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165" dirty="0">
                <a:solidFill>
                  <a:srgbClr val="3E3D2D"/>
                </a:solidFill>
                <a:latin typeface="Verdana"/>
                <a:cs typeface="Verdana"/>
              </a:rPr>
              <a:t>dışında </a:t>
            </a:r>
            <a:r>
              <a:rPr sz="2000" b="1" spc="-185" dirty="0">
                <a:solidFill>
                  <a:srgbClr val="3E3D2D"/>
                </a:solidFill>
                <a:latin typeface="Verdana"/>
                <a:cs typeface="Verdana"/>
              </a:rPr>
              <a:t>tek </a:t>
            </a:r>
            <a:r>
              <a:rPr sz="2000" b="1" spc="-10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2000" b="1" spc="-185" dirty="0">
                <a:solidFill>
                  <a:srgbClr val="3E3D2D"/>
                </a:solidFill>
                <a:latin typeface="Verdana"/>
                <a:cs typeface="Verdana"/>
              </a:rPr>
              <a:t>toplu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hâlde  </a:t>
            </a:r>
            <a:r>
              <a:rPr sz="2000" b="1" spc="-200" dirty="0">
                <a:solidFill>
                  <a:srgbClr val="3E3D2D"/>
                </a:solidFill>
                <a:latin typeface="Verdana"/>
                <a:cs typeface="Verdana"/>
              </a:rPr>
              <a:t>okulun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yönetici,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öğretmen, </a:t>
            </a:r>
            <a:r>
              <a:rPr sz="2000" b="1" spc="-140" dirty="0">
                <a:solidFill>
                  <a:srgbClr val="3E3D2D"/>
                </a:solidFill>
                <a:latin typeface="Verdana"/>
                <a:cs typeface="Verdana"/>
              </a:rPr>
              <a:t>eğitici </a:t>
            </a:r>
            <a:r>
              <a:rPr sz="2000" b="1" spc="-175" dirty="0">
                <a:solidFill>
                  <a:srgbClr val="3E3D2D"/>
                </a:solidFill>
                <a:latin typeface="Verdana"/>
                <a:cs typeface="Verdana"/>
              </a:rPr>
              <a:t>personel,  </a:t>
            </a:r>
            <a:r>
              <a:rPr sz="2000" b="1" spc="-220" dirty="0">
                <a:solidFill>
                  <a:srgbClr val="3E3D2D"/>
                </a:solidFill>
                <a:latin typeface="Verdana"/>
                <a:cs typeface="Verdana"/>
              </a:rPr>
              <a:t>memur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160" dirty="0">
                <a:solidFill>
                  <a:srgbClr val="3E3D2D"/>
                </a:solidFill>
                <a:latin typeface="Verdana"/>
                <a:cs typeface="Verdana"/>
              </a:rPr>
              <a:t>diğer </a:t>
            </a:r>
            <a:r>
              <a:rPr sz="2000" b="1" spc="-175" dirty="0">
                <a:solidFill>
                  <a:srgbClr val="3E3D2D"/>
                </a:solidFill>
                <a:latin typeface="Verdana"/>
                <a:cs typeface="Verdana"/>
              </a:rPr>
              <a:t>personeline </a:t>
            </a:r>
            <a:r>
              <a:rPr sz="2000" b="1" spc="-220" dirty="0">
                <a:solidFill>
                  <a:srgbClr val="3E3D2D"/>
                </a:solidFill>
                <a:latin typeface="Verdana"/>
                <a:cs typeface="Verdana"/>
              </a:rPr>
              <a:t>karşı </a:t>
            </a:r>
            <a:r>
              <a:rPr sz="2000" b="1" spc="-165" dirty="0">
                <a:solidFill>
                  <a:srgbClr val="3E3D2D"/>
                </a:solidFill>
                <a:latin typeface="Verdana"/>
                <a:cs typeface="Verdana"/>
              </a:rPr>
              <a:t>saldırıda  </a:t>
            </a:r>
            <a:r>
              <a:rPr sz="2000" b="1" spc="25" dirty="0">
                <a:solidFill>
                  <a:srgbClr val="3E3D2D"/>
                </a:solidFill>
                <a:latin typeface="Arial"/>
                <a:cs typeface="Arial"/>
              </a:rPr>
              <a:t>bulunmak, </a:t>
            </a:r>
            <a:r>
              <a:rPr sz="2000" b="1" spc="10" dirty="0">
                <a:solidFill>
                  <a:srgbClr val="3E3D2D"/>
                </a:solidFill>
                <a:latin typeface="Arial"/>
                <a:cs typeface="Arial"/>
              </a:rPr>
              <a:t>bu </a:t>
            </a:r>
            <a:r>
              <a:rPr sz="2000" b="1" spc="-5" dirty="0">
                <a:solidFill>
                  <a:srgbClr val="3E3D2D"/>
                </a:solidFill>
                <a:latin typeface="Arial"/>
                <a:cs typeface="Arial"/>
              </a:rPr>
              <a:t>gibi </a:t>
            </a:r>
            <a:r>
              <a:rPr sz="2000" b="1" spc="15" dirty="0">
                <a:solidFill>
                  <a:srgbClr val="3E3D2D"/>
                </a:solidFill>
                <a:latin typeface="Arial"/>
                <a:cs typeface="Arial"/>
              </a:rPr>
              <a:t>hareketleri </a:t>
            </a:r>
            <a:r>
              <a:rPr sz="2000" b="1" spc="45" dirty="0">
                <a:solidFill>
                  <a:srgbClr val="3E3D2D"/>
                </a:solidFill>
                <a:latin typeface="Arial"/>
                <a:cs typeface="Arial"/>
              </a:rPr>
              <a:t>düzenlemek </a:t>
            </a:r>
            <a:r>
              <a:rPr sz="2000" b="1" spc="75" dirty="0">
                <a:solidFill>
                  <a:srgbClr val="3E3D2D"/>
                </a:solidFill>
                <a:latin typeface="Arial"/>
                <a:cs typeface="Arial"/>
              </a:rPr>
              <a:t>veya  </a:t>
            </a:r>
            <a:r>
              <a:rPr sz="2000" b="1" spc="-220" dirty="0">
                <a:solidFill>
                  <a:srgbClr val="3E3D2D"/>
                </a:solidFill>
                <a:latin typeface="Verdana"/>
                <a:cs typeface="Verdana"/>
              </a:rPr>
              <a:t>kışkırtmak,</a:t>
            </a:r>
            <a:endParaRPr sz="2000">
              <a:latin typeface="Verdana"/>
              <a:cs typeface="Verdana"/>
            </a:endParaRPr>
          </a:p>
          <a:p>
            <a:pPr marL="287020" marR="358775" indent="-274320">
              <a:lnSpc>
                <a:spcPct val="80000"/>
              </a:lnSpc>
              <a:spcBef>
                <a:spcPts val="495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10" dirty="0">
                <a:solidFill>
                  <a:srgbClr val="3E3D2D"/>
                </a:solidFill>
                <a:latin typeface="Verdana"/>
                <a:cs typeface="Verdana"/>
              </a:rPr>
              <a:t>ğ)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çalışanlarının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görevlerini </a:t>
            </a:r>
            <a:r>
              <a:rPr sz="2000" b="1" spc="-280" dirty="0">
                <a:solidFill>
                  <a:srgbClr val="FF0000"/>
                </a:solidFill>
                <a:latin typeface="Verdana"/>
                <a:cs typeface="Verdana"/>
              </a:rPr>
              <a:t>yapmalarına  </a:t>
            </a:r>
            <a:r>
              <a:rPr sz="2000" b="1" spc="-125" dirty="0">
                <a:solidFill>
                  <a:srgbClr val="FF0000"/>
                </a:solidFill>
                <a:latin typeface="Verdana"/>
                <a:cs typeface="Verdana"/>
              </a:rPr>
              <a:t>engel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olmak </a:t>
            </a:r>
            <a:r>
              <a:rPr sz="2000" b="1" spc="-135" dirty="0">
                <a:solidFill>
                  <a:srgbClr val="FF0000"/>
                </a:solidFill>
                <a:latin typeface="Verdana"/>
                <a:cs typeface="Verdana"/>
              </a:rPr>
              <a:t>için </a:t>
            </a:r>
            <a:r>
              <a:rPr sz="2000" b="1" spc="-225" dirty="0">
                <a:solidFill>
                  <a:srgbClr val="FF0000"/>
                </a:solidFill>
                <a:latin typeface="Verdana"/>
                <a:cs typeface="Verdana"/>
              </a:rPr>
              <a:t>fiili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saldırıda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bulunmak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başkalarını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bu </a:t>
            </a:r>
            <a:r>
              <a:rPr sz="2000" b="1" spc="-145" dirty="0">
                <a:solidFill>
                  <a:srgbClr val="FF0000"/>
                </a:solidFill>
                <a:latin typeface="Verdana"/>
                <a:cs typeface="Verdana"/>
              </a:rPr>
              <a:t>yöndeki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eylemlere</a:t>
            </a:r>
            <a:r>
              <a:rPr sz="2000" b="1" spc="-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kışkırtmak,</a:t>
            </a:r>
            <a:endParaRPr sz="2000">
              <a:latin typeface="Verdana"/>
              <a:cs typeface="Verdana"/>
            </a:endParaRPr>
          </a:p>
          <a:p>
            <a:pPr marL="290195" marR="255904" indent="-278130">
              <a:lnSpc>
                <a:spcPts val="1920"/>
              </a:lnSpc>
              <a:spcBef>
                <a:spcPts val="464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80" dirty="0">
                <a:solidFill>
                  <a:srgbClr val="3E3D2D"/>
                </a:solidFill>
                <a:latin typeface="Verdana"/>
                <a:cs typeface="Verdana"/>
              </a:rPr>
              <a:t>h)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Okulun </a:t>
            </a:r>
            <a:r>
              <a:rPr sz="2000" b="1" spc="-235" dirty="0">
                <a:solidFill>
                  <a:srgbClr val="3E3D2D"/>
                </a:solidFill>
                <a:latin typeface="Verdana"/>
                <a:cs typeface="Verdana"/>
              </a:rPr>
              <a:t>taşınır </a:t>
            </a:r>
            <a:r>
              <a:rPr sz="2000" b="1" spc="-10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2000" b="1" spc="-200" dirty="0">
                <a:solidFill>
                  <a:srgbClr val="3E3D2D"/>
                </a:solidFill>
                <a:latin typeface="Verdana"/>
                <a:cs typeface="Verdana"/>
              </a:rPr>
              <a:t>taşınmaz </a:t>
            </a:r>
            <a:r>
              <a:rPr sz="2000" b="1" spc="-185" dirty="0">
                <a:solidFill>
                  <a:srgbClr val="3E3D2D"/>
                </a:solidFill>
                <a:latin typeface="Verdana"/>
                <a:cs typeface="Verdana"/>
              </a:rPr>
              <a:t>mallarını </a:t>
            </a:r>
            <a:r>
              <a:rPr sz="2000" b="1" spc="-425" dirty="0">
                <a:solidFill>
                  <a:srgbClr val="3E3D2D"/>
                </a:solidFill>
                <a:latin typeface="Verdana"/>
                <a:cs typeface="Verdana"/>
              </a:rPr>
              <a:t>kasıtlı  </a:t>
            </a:r>
            <a:r>
              <a:rPr sz="2000" b="1" spc="35" dirty="0">
                <a:solidFill>
                  <a:srgbClr val="3E3D2D"/>
                </a:solidFill>
                <a:latin typeface="Arial"/>
                <a:cs typeface="Arial"/>
              </a:rPr>
              <a:t>olarak </a:t>
            </a:r>
            <a:r>
              <a:rPr sz="2000" b="1" spc="-10" dirty="0">
                <a:solidFill>
                  <a:srgbClr val="3E3D2D"/>
                </a:solidFill>
                <a:latin typeface="Arial"/>
                <a:cs typeface="Arial"/>
              </a:rPr>
              <a:t>tahrip</a:t>
            </a:r>
            <a:r>
              <a:rPr sz="2000" b="1" spc="120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000" b="1" spc="50" dirty="0">
                <a:solidFill>
                  <a:srgbClr val="3E3D2D"/>
                </a:solidFill>
                <a:latin typeface="Arial"/>
                <a:cs typeface="Arial"/>
              </a:rPr>
              <a:t>etmek,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587667"/>
            <a:ext cx="6503034" cy="46583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87020" marR="5080" indent="-274320">
              <a:lnSpc>
                <a:spcPct val="80000"/>
              </a:lnSpc>
              <a:spcBef>
                <a:spcPts val="5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70" dirty="0">
                <a:solidFill>
                  <a:srgbClr val="3E3D2D"/>
                </a:solidFill>
                <a:latin typeface="Verdana"/>
                <a:cs typeface="Verdana"/>
              </a:rPr>
              <a:t>ı) 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Yaralayıcı,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öldürücü </a:t>
            </a:r>
            <a:r>
              <a:rPr sz="2000" b="1" spc="-215" dirty="0">
                <a:solidFill>
                  <a:srgbClr val="FF0000"/>
                </a:solidFill>
                <a:latin typeface="Verdana"/>
                <a:cs typeface="Verdana"/>
              </a:rPr>
              <a:t>her </a:t>
            </a:r>
            <a:r>
              <a:rPr sz="2000" b="1" spc="-265" dirty="0">
                <a:solidFill>
                  <a:srgbClr val="FF0000"/>
                </a:solidFill>
                <a:latin typeface="Verdana"/>
                <a:cs typeface="Verdana"/>
              </a:rPr>
              <a:t>türlü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alet,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silah, </a:t>
            </a:r>
            <a:r>
              <a:rPr sz="2000" b="1" spc="-265" dirty="0">
                <a:solidFill>
                  <a:srgbClr val="FF0000"/>
                </a:solidFill>
                <a:latin typeface="Verdana"/>
                <a:cs typeface="Verdana"/>
              </a:rPr>
              <a:t>patlayıcı  </a:t>
            </a:r>
            <a:r>
              <a:rPr sz="2000" b="1" spc="45" dirty="0">
                <a:solidFill>
                  <a:srgbClr val="FF0000"/>
                </a:solidFill>
                <a:latin typeface="Arial"/>
                <a:cs typeface="Arial"/>
              </a:rPr>
              <a:t>maddeleri </a:t>
            </a:r>
            <a:r>
              <a:rPr sz="2000" b="1" spc="35" dirty="0">
                <a:solidFill>
                  <a:srgbClr val="FF0000"/>
                </a:solidFill>
                <a:latin typeface="Arial"/>
                <a:cs typeface="Arial"/>
              </a:rPr>
              <a:t>kullanmak </a:t>
            </a:r>
            <a:r>
              <a:rPr sz="2000" b="1" spc="-40" dirty="0">
                <a:solidFill>
                  <a:srgbClr val="FF0000"/>
                </a:solidFill>
                <a:latin typeface="Arial"/>
                <a:cs typeface="Arial"/>
              </a:rPr>
              <a:t>suretiyle </a:t>
            </a:r>
            <a:r>
              <a:rPr sz="2000" b="1" spc="-60" dirty="0">
                <a:solidFill>
                  <a:srgbClr val="FF0000"/>
                </a:solidFill>
                <a:latin typeface="Arial"/>
                <a:cs typeface="Arial"/>
              </a:rPr>
              <a:t>bir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kimseyi  </a:t>
            </a:r>
            <a:r>
              <a:rPr sz="2000" b="1" spc="-125" dirty="0">
                <a:solidFill>
                  <a:srgbClr val="FF0000"/>
                </a:solidFill>
                <a:latin typeface="Verdana"/>
                <a:cs typeface="Verdana"/>
              </a:rPr>
              <a:t>yaralamaya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teşebbüs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etmek, 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yaralamak,  </a:t>
            </a:r>
            <a:r>
              <a:rPr sz="2000" b="1" spc="20" dirty="0">
                <a:solidFill>
                  <a:srgbClr val="FF0000"/>
                </a:solidFill>
                <a:latin typeface="Arial"/>
                <a:cs typeface="Arial"/>
              </a:rPr>
              <a:t>öldürmek, </a:t>
            </a:r>
            <a:r>
              <a:rPr sz="2000" b="1" spc="60" dirty="0">
                <a:solidFill>
                  <a:srgbClr val="FF0000"/>
                </a:solidFill>
                <a:latin typeface="Arial"/>
                <a:cs typeface="Arial"/>
              </a:rPr>
              <a:t>maddi </a:t>
            </a:r>
            <a:r>
              <a:rPr sz="2000" b="1" spc="75" dirty="0">
                <a:solidFill>
                  <a:srgbClr val="FF0000"/>
                </a:solidFill>
                <a:latin typeface="Arial"/>
                <a:cs typeface="Arial"/>
              </a:rPr>
              <a:t>veya </a:t>
            </a:r>
            <a:r>
              <a:rPr sz="2000" b="1" spc="50" dirty="0">
                <a:solidFill>
                  <a:srgbClr val="FF0000"/>
                </a:solidFill>
                <a:latin typeface="Arial"/>
                <a:cs typeface="Arial"/>
              </a:rPr>
              <a:t>manevi </a:t>
            </a:r>
            <a:r>
              <a:rPr sz="2000" b="1" spc="20" dirty="0">
                <a:solidFill>
                  <a:srgbClr val="FF0000"/>
                </a:solidFill>
                <a:latin typeface="Arial"/>
                <a:cs typeface="Arial"/>
              </a:rPr>
              <a:t>zarara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yol</a:t>
            </a:r>
            <a:r>
              <a:rPr sz="2000" b="1" spc="2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100" dirty="0">
                <a:solidFill>
                  <a:srgbClr val="FF0000"/>
                </a:solidFill>
                <a:latin typeface="Arial"/>
                <a:cs typeface="Arial"/>
              </a:rPr>
              <a:t>açmak,</a:t>
            </a:r>
            <a:endParaRPr sz="2000">
              <a:latin typeface="Arial"/>
              <a:cs typeface="Arial"/>
            </a:endParaRPr>
          </a:p>
          <a:p>
            <a:pPr marL="287020" marR="325755" indent="-274320">
              <a:lnSpc>
                <a:spcPts val="1920"/>
              </a:lnSpc>
              <a:spcBef>
                <a:spcPts val="459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70" dirty="0">
                <a:solidFill>
                  <a:srgbClr val="3E3D2D"/>
                </a:solidFill>
                <a:latin typeface="Verdana"/>
                <a:cs typeface="Verdana"/>
              </a:rPr>
              <a:t>i) </a:t>
            </a:r>
            <a:r>
              <a:rPr sz="2000" b="1" spc="-260" dirty="0">
                <a:solidFill>
                  <a:srgbClr val="3E3D2D"/>
                </a:solidFill>
                <a:latin typeface="Verdana"/>
                <a:cs typeface="Verdana"/>
              </a:rPr>
              <a:t>Kişi </a:t>
            </a:r>
            <a:r>
              <a:rPr sz="2000" b="1" spc="-10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2000" b="1" spc="-200" dirty="0">
                <a:solidFill>
                  <a:srgbClr val="3E3D2D"/>
                </a:solidFill>
                <a:latin typeface="Verdana"/>
                <a:cs typeface="Verdana"/>
              </a:rPr>
              <a:t>kişilere </a:t>
            </a:r>
            <a:r>
              <a:rPr sz="2000" b="1" spc="-215" dirty="0">
                <a:solidFill>
                  <a:srgbClr val="3E3D2D"/>
                </a:solidFill>
                <a:latin typeface="Verdana"/>
                <a:cs typeface="Verdana"/>
              </a:rPr>
              <a:t>her </a:t>
            </a:r>
            <a:r>
              <a:rPr sz="2000" b="1" spc="-140" dirty="0">
                <a:solidFill>
                  <a:srgbClr val="3E3D2D"/>
                </a:solidFill>
                <a:latin typeface="Verdana"/>
                <a:cs typeface="Verdana"/>
              </a:rPr>
              <a:t>ne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sebeple </a:t>
            </a:r>
            <a:r>
              <a:rPr sz="2000" b="1" spc="-204" dirty="0">
                <a:solidFill>
                  <a:srgbClr val="3E3D2D"/>
                </a:solidFill>
                <a:latin typeface="Verdana"/>
                <a:cs typeface="Verdana"/>
              </a:rPr>
              <a:t>olursa </a:t>
            </a:r>
            <a:r>
              <a:rPr sz="2000" b="1" spc="-220" dirty="0">
                <a:solidFill>
                  <a:srgbClr val="3E3D2D"/>
                </a:solidFill>
                <a:latin typeface="Verdana"/>
                <a:cs typeface="Verdana"/>
              </a:rPr>
              <a:t>olsun 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eziyet </a:t>
            </a:r>
            <a:r>
              <a:rPr sz="2000" b="1" spc="-185" dirty="0">
                <a:solidFill>
                  <a:srgbClr val="3E3D2D"/>
                </a:solidFill>
                <a:latin typeface="Verdana"/>
                <a:cs typeface="Verdana"/>
              </a:rPr>
              <a:t>etmek; </a:t>
            </a:r>
            <a:r>
              <a:rPr sz="2000" b="1" spc="-130" dirty="0">
                <a:solidFill>
                  <a:srgbClr val="3E3D2D"/>
                </a:solidFill>
                <a:latin typeface="Verdana"/>
                <a:cs typeface="Verdana"/>
              </a:rPr>
              <a:t>işkence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yapmak </a:t>
            </a:r>
            <a:r>
              <a:rPr sz="2000" b="1" spc="-10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yaptırmak,  </a:t>
            </a:r>
            <a:r>
              <a:rPr sz="2000" b="1" spc="-155" dirty="0">
                <a:solidFill>
                  <a:srgbClr val="3E3D2D"/>
                </a:solidFill>
                <a:latin typeface="Verdana"/>
                <a:cs typeface="Verdana"/>
              </a:rPr>
              <a:t>cinsel </a:t>
            </a:r>
            <a:r>
              <a:rPr sz="2000" b="1" spc="-245" dirty="0">
                <a:solidFill>
                  <a:srgbClr val="3E3D2D"/>
                </a:solidFill>
                <a:latin typeface="Verdana"/>
                <a:cs typeface="Verdana"/>
              </a:rPr>
              <a:t>istismar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155" dirty="0">
                <a:solidFill>
                  <a:srgbClr val="3E3D2D"/>
                </a:solidFill>
                <a:latin typeface="Verdana"/>
                <a:cs typeface="Verdana"/>
              </a:rPr>
              <a:t>bu </a:t>
            </a:r>
            <a:r>
              <a:rPr sz="2000" b="1" spc="-145" dirty="0">
                <a:solidFill>
                  <a:srgbClr val="3E3D2D"/>
                </a:solidFill>
                <a:latin typeface="Verdana"/>
                <a:cs typeface="Verdana"/>
              </a:rPr>
              <a:t>konuda </a:t>
            </a:r>
            <a:r>
              <a:rPr sz="2000" b="1" spc="-195" dirty="0">
                <a:solidFill>
                  <a:srgbClr val="3E3D2D"/>
                </a:solidFill>
                <a:latin typeface="Verdana"/>
                <a:cs typeface="Verdana"/>
              </a:rPr>
              <a:t>kanunların </a:t>
            </a:r>
            <a:r>
              <a:rPr sz="2000" b="1" spc="-145" dirty="0">
                <a:solidFill>
                  <a:srgbClr val="3E3D2D"/>
                </a:solidFill>
                <a:latin typeface="Verdana"/>
                <a:cs typeface="Verdana"/>
              </a:rPr>
              <a:t>suç 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saydığı </a:t>
            </a:r>
            <a:r>
              <a:rPr sz="2000" b="1" spc="-215" dirty="0">
                <a:solidFill>
                  <a:srgbClr val="3E3D2D"/>
                </a:solidFill>
                <a:latin typeface="Verdana"/>
                <a:cs typeface="Verdana"/>
              </a:rPr>
              <a:t>fiilleri</a:t>
            </a:r>
            <a:r>
              <a:rPr sz="2000" b="1" spc="-12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000" b="1" spc="-175" dirty="0">
                <a:solidFill>
                  <a:srgbClr val="3E3D2D"/>
                </a:solidFill>
                <a:latin typeface="Verdana"/>
                <a:cs typeface="Verdana"/>
              </a:rPr>
              <a:t>işlemek,</a:t>
            </a:r>
            <a:endParaRPr sz="2000">
              <a:latin typeface="Verdana"/>
              <a:cs typeface="Verdana"/>
            </a:endParaRPr>
          </a:p>
          <a:p>
            <a:pPr marL="287020" marR="191135" indent="-274320">
              <a:lnSpc>
                <a:spcPct val="80000"/>
              </a:lnSpc>
              <a:spcBef>
                <a:spcPts val="50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dirty="0">
                <a:solidFill>
                  <a:srgbClr val="3E3D2D"/>
                </a:solidFill>
                <a:latin typeface="Arial"/>
                <a:cs typeface="Arial"/>
              </a:rPr>
              <a:t>j) </a:t>
            </a:r>
            <a:r>
              <a:rPr sz="2000" b="1" spc="55" dirty="0">
                <a:solidFill>
                  <a:srgbClr val="FF0000"/>
                </a:solidFill>
                <a:latin typeface="Arial"/>
                <a:cs typeface="Arial"/>
              </a:rPr>
              <a:t>Çete </a:t>
            </a:r>
            <a:r>
              <a:rPr sz="2000" b="1" spc="25" dirty="0">
                <a:solidFill>
                  <a:srgbClr val="FF0000"/>
                </a:solidFill>
                <a:latin typeface="Arial"/>
                <a:cs typeface="Arial"/>
              </a:rPr>
              <a:t>kurmak, </a:t>
            </a:r>
            <a:r>
              <a:rPr sz="2000" b="1" spc="70" dirty="0">
                <a:solidFill>
                  <a:srgbClr val="FF0000"/>
                </a:solidFill>
                <a:latin typeface="Arial"/>
                <a:cs typeface="Arial"/>
              </a:rPr>
              <a:t>çetede </a:t>
            </a:r>
            <a:r>
              <a:rPr sz="2000" b="1" spc="15" dirty="0">
                <a:solidFill>
                  <a:srgbClr val="FF0000"/>
                </a:solidFill>
                <a:latin typeface="Arial"/>
                <a:cs typeface="Arial"/>
              </a:rPr>
              <a:t>yer </a:t>
            </a:r>
            <a:r>
              <a:rPr sz="2000" b="1" spc="60" dirty="0">
                <a:solidFill>
                  <a:srgbClr val="FF0000"/>
                </a:solidFill>
                <a:latin typeface="Arial"/>
                <a:cs typeface="Arial"/>
              </a:rPr>
              <a:t>almak,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yol </a:t>
            </a:r>
            <a:r>
              <a:rPr sz="2000" b="1" spc="35" dirty="0">
                <a:solidFill>
                  <a:srgbClr val="FF0000"/>
                </a:solidFill>
                <a:latin typeface="Arial"/>
                <a:cs typeface="Arial"/>
              </a:rPr>
              <a:t>kesmek,  </a:t>
            </a:r>
            <a:r>
              <a:rPr sz="2000" b="1" spc="-95" dirty="0">
                <a:solidFill>
                  <a:srgbClr val="FF0000"/>
                </a:solidFill>
                <a:latin typeface="Verdana"/>
                <a:cs typeface="Verdana"/>
              </a:rPr>
              <a:t>adam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kaçırmak; </a:t>
            </a:r>
            <a:r>
              <a:rPr sz="2000" b="1" spc="-70" dirty="0">
                <a:solidFill>
                  <a:srgbClr val="FF0000"/>
                </a:solidFill>
                <a:latin typeface="Verdana"/>
                <a:cs typeface="Verdana"/>
              </a:rPr>
              <a:t>kapkaç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25" dirty="0">
                <a:solidFill>
                  <a:srgbClr val="FF0000"/>
                </a:solidFill>
                <a:latin typeface="Verdana"/>
                <a:cs typeface="Verdana"/>
              </a:rPr>
              <a:t>gasp yapmak,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fidye  </a:t>
            </a:r>
            <a:r>
              <a:rPr sz="2000" b="1" spc="40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2000" b="1" spc="65" dirty="0">
                <a:solidFill>
                  <a:srgbClr val="FF0000"/>
                </a:solidFill>
                <a:latin typeface="Arial"/>
                <a:cs typeface="Arial"/>
              </a:rPr>
              <a:t>haraç</a:t>
            </a:r>
            <a:r>
              <a:rPr sz="2000" b="1" spc="22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60" dirty="0">
                <a:solidFill>
                  <a:srgbClr val="FF0000"/>
                </a:solidFill>
                <a:latin typeface="Arial"/>
                <a:cs typeface="Arial"/>
              </a:rPr>
              <a:t>almak,</a:t>
            </a:r>
            <a:endParaRPr sz="2000">
              <a:latin typeface="Arial"/>
              <a:cs typeface="Arial"/>
            </a:endParaRPr>
          </a:p>
          <a:p>
            <a:pPr marL="287020" marR="205740" indent="-274320">
              <a:lnSpc>
                <a:spcPct val="8000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60" dirty="0">
                <a:solidFill>
                  <a:srgbClr val="3E3D2D"/>
                </a:solidFill>
                <a:latin typeface="Verdana"/>
                <a:cs typeface="Verdana"/>
              </a:rPr>
              <a:t>k)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Yasa </a:t>
            </a:r>
            <a:r>
              <a:rPr sz="2000" b="1" spc="-204" dirty="0">
                <a:solidFill>
                  <a:srgbClr val="3E3D2D"/>
                </a:solidFill>
                <a:latin typeface="Verdana"/>
                <a:cs typeface="Verdana"/>
              </a:rPr>
              <a:t>dışı </a:t>
            </a:r>
            <a:r>
              <a:rPr sz="2000" b="1" spc="-215" dirty="0">
                <a:solidFill>
                  <a:srgbClr val="3E3D2D"/>
                </a:solidFill>
                <a:latin typeface="Verdana"/>
                <a:cs typeface="Verdana"/>
              </a:rPr>
              <a:t>örgütlerin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229" dirty="0">
                <a:solidFill>
                  <a:srgbClr val="3E3D2D"/>
                </a:solidFill>
                <a:latin typeface="Verdana"/>
                <a:cs typeface="Verdana"/>
              </a:rPr>
              <a:t>kuruluşların, </a:t>
            </a:r>
            <a:r>
              <a:rPr sz="2000" b="1" spc="-200" dirty="0">
                <a:solidFill>
                  <a:srgbClr val="3E3D2D"/>
                </a:solidFill>
                <a:latin typeface="Verdana"/>
                <a:cs typeface="Verdana"/>
              </a:rPr>
              <a:t>siyasi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 </a:t>
            </a:r>
            <a:r>
              <a:rPr sz="2000" b="1" spc="-155" dirty="0">
                <a:solidFill>
                  <a:srgbClr val="3E3D2D"/>
                </a:solidFill>
                <a:latin typeface="Verdana"/>
                <a:cs typeface="Verdana"/>
              </a:rPr>
              <a:t>ideolojik </a:t>
            </a:r>
            <a:r>
              <a:rPr sz="2000" b="1" spc="-215" dirty="0">
                <a:solidFill>
                  <a:srgbClr val="3E3D2D"/>
                </a:solidFill>
                <a:latin typeface="Verdana"/>
                <a:cs typeface="Verdana"/>
              </a:rPr>
              <a:t>görüşleri </a:t>
            </a:r>
            <a:r>
              <a:rPr sz="2000" b="1" spc="-195" dirty="0">
                <a:solidFill>
                  <a:srgbClr val="3E3D2D"/>
                </a:solidFill>
                <a:latin typeface="Verdana"/>
                <a:cs typeface="Verdana"/>
              </a:rPr>
              <a:t>doğrultusunda </a:t>
            </a:r>
            <a:r>
              <a:rPr sz="2000" b="1" spc="-110" dirty="0">
                <a:solidFill>
                  <a:srgbClr val="3E3D2D"/>
                </a:solidFill>
                <a:latin typeface="Verdana"/>
                <a:cs typeface="Verdana"/>
              </a:rPr>
              <a:t>propaganda  </a:t>
            </a:r>
            <a:r>
              <a:rPr sz="2000" b="1" spc="-125" dirty="0">
                <a:solidFill>
                  <a:srgbClr val="3E3D2D"/>
                </a:solidFill>
                <a:latin typeface="Verdana"/>
                <a:cs typeface="Verdana"/>
              </a:rPr>
              <a:t>yapmak, </a:t>
            </a:r>
            <a:r>
              <a:rPr sz="2000" b="1" spc="-140" dirty="0">
                <a:solidFill>
                  <a:srgbClr val="3E3D2D"/>
                </a:solidFill>
                <a:latin typeface="Verdana"/>
                <a:cs typeface="Verdana"/>
              </a:rPr>
              <a:t>eylem </a:t>
            </a:r>
            <a:r>
              <a:rPr sz="2000" b="1" spc="-165" dirty="0">
                <a:solidFill>
                  <a:srgbClr val="3E3D2D"/>
                </a:solidFill>
                <a:latin typeface="Verdana"/>
                <a:cs typeface="Verdana"/>
              </a:rPr>
              <a:t>düzenlemek, </a:t>
            </a:r>
            <a:r>
              <a:rPr sz="2000" b="1" spc="-170" dirty="0">
                <a:solidFill>
                  <a:srgbClr val="3E3D2D"/>
                </a:solidFill>
                <a:latin typeface="Verdana"/>
                <a:cs typeface="Verdana"/>
              </a:rPr>
              <a:t>başkalarını </a:t>
            </a:r>
            <a:r>
              <a:rPr sz="2000" b="1" spc="-155" dirty="0">
                <a:solidFill>
                  <a:srgbClr val="3E3D2D"/>
                </a:solidFill>
                <a:latin typeface="Verdana"/>
                <a:cs typeface="Verdana"/>
              </a:rPr>
              <a:t>bu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gibi  </a:t>
            </a:r>
            <a:r>
              <a:rPr sz="2000" b="1" spc="-170" dirty="0">
                <a:solidFill>
                  <a:srgbClr val="3E3D2D"/>
                </a:solidFill>
                <a:latin typeface="Verdana"/>
                <a:cs typeface="Verdana"/>
              </a:rPr>
              <a:t>eylemleri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düzenlemeye </a:t>
            </a:r>
            <a:r>
              <a:rPr sz="2000" b="1" spc="-220" dirty="0">
                <a:solidFill>
                  <a:srgbClr val="3E3D2D"/>
                </a:solidFill>
                <a:latin typeface="Verdana"/>
                <a:cs typeface="Verdana"/>
              </a:rPr>
              <a:t>kışkırtmak, </a:t>
            </a:r>
            <a:r>
              <a:rPr sz="2000" b="1" spc="-195" dirty="0">
                <a:solidFill>
                  <a:srgbClr val="3E3D2D"/>
                </a:solidFill>
                <a:latin typeface="Verdana"/>
                <a:cs typeface="Verdana"/>
              </a:rPr>
              <a:t>düzenlenmiş  </a:t>
            </a:r>
            <a:r>
              <a:rPr sz="2000" b="1" spc="-155" dirty="0">
                <a:solidFill>
                  <a:srgbClr val="3E3D2D"/>
                </a:solidFill>
                <a:latin typeface="Verdana"/>
                <a:cs typeface="Verdana"/>
              </a:rPr>
              <a:t>eylemlere </a:t>
            </a:r>
            <a:r>
              <a:rPr sz="2000" b="1" spc="-200" dirty="0">
                <a:solidFill>
                  <a:srgbClr val="3E3D2D"/>
                </a:solidFill>
                <a:latin typeface="Verdana"/>
                <a:cs typeface="Verdana"/>
              </a:rPr>
              <a:t>etkin </a:t>
            </a:r>
            <a:r>
              <a:rPr sz="2000" b="1" spc="-114" dirty="0">
                <a:solidFill>
                  <a:srgbClr val="3E3D2D"/>
                </a:solidFill>
                <a:latin typeface="Verdana"/>
                <a:cs typeface="Verdana"/>
              </a:rPr>
              <a:t>biçimde </a:t>
            </a:r>
            <a:r>
              <a:rPr sz="2000" b="1" spc="-175" dirty="0">
                <a:solidFill>
                  <a:srgbClr val="3E3D2D"/>
                </a:solidFill>
                <a:latin typeface="Verdana"/>
                <a:cs typeface="Verdana"/>
              </a:rPr>
              <a:t>katılmak, </a:t>
            </a:r>
            <a:r>
              <a:rPr sz="2000" b="1" spc="-155" dirty="0">
                <a:solidFill>
                  <a:srgbClr val="3E3D2D"/>
                </a:solidFill>
                <a:latin typeface="Verdana"/>
                <a:cs typeface="Verdana"/>
              </a:rPr>
              <a:t>bu </a:t>
            </a:r>
            <a:r>
              <a:rPr sz="2000" b="1" spc="-220" dirty="0">
                <a:solidFill>
                  <a:srgbClr val="3E3D2D"/>
                </a:solidFill>
                <a:latin typeface="Verdana"/>
                <a:cs typeface="Verdana"/>
              </a:rPr>
              <a:t>kuruluşlara  </a:t>
            </a:r>
            <a:r>
              <a:rPr sz="2000" b="1" spc="30" dirty="0">
                <a:solidFill>
                  <a:srgbClr val="3E3D2D"/>
                </a:solidFill>
                <a:latin typeface="Arial"/>
                <a:cs typeface="Arial"/>
              </a:rPr>
              <a:t>üye </a:t>
            </a:r>
            <a:r>
              <a:rPr sz="2000" b="1" spc="45" dirty="0">
                <a:solidFill>
                  <a:srgbClr val="3E3D2D"/>
                </a:solidFill>
                <a:latin typeface="Arial"/>
                <a:cs typeface="Arial"/>
              </a:rPr>
              <a:t>olmak, </a:t>
            </a:r>
            <a:r>
              <a:rPr sz="2000" b="1" spc="30" dirty="0">
                <a:solidFill>
                  <a:srgbClr val="3E3D2D"/>
                </a:solidFill>
                <a:latin typeface="Arial"/>
                <a:cs typeface="Arial"/>
              </a:rPr>
              <a:t>üye </a:t>
            </a:r>
            <a:r>
              <a:rPr sz="2000" b="1" spc="65" dirty="0">
                <a:solidFill>
                  <a:srgbClr val="3E3D2D"/>
                </a:solidFill>
                <a:latin typeface="Arial"/>
                <a:cs typeface="Arial"/>
              </a:rPr>
              <a:t>kaydetmek; </a:t>
            </a:r>
            <a:r>
              <a:rPr sz="2000" b="1" spc="50" dirty="0">
                <a:solidFill>
                  <a:srgbClr val="3E3D2D"/>
                </a:solidFill>
                <a:latin typeface="Arial"/>
                <a:cs typeface="Arial"/>
              </a:rPr>
              <a:t>para </a:t>
            </a:r>
            <a:r>
              <a:rPr sz="2000" b="1" spc="65" dirty="0">
                <a:solidFill>
                  <a:srgbClr val="3E3D2D"/>
                </a:solidFill>
                <a:latin typeface="Arial"/>
                <a:cs typeface="Arial"/>
              </a:rPr>
              <a:t>toplamak </a:t>
            </a:r>
            <a:r>
              <a:rPr sz="2000" b="1" spc="40" dirty="0">
                <a:solidFill>
                  <a:srgbClr val="3E3D2D"/>
                </a:solidFill>
                <a:latin typeface="Arial"/>
                <a:cs typeface="Arial"/>
              </a:rPr>
              <a:t>ve 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bağışta </a:t>
            </a:r>
            <a:r>
              <a:rPr sz="2000" b="1" spc="-160" dirty="0">
                <a:solidFill>
                  <a:srgbClr val="3E3D2D"/>
                </a:solidFill>
                <a:latin typeface="Verdana"/>
                <a:cs typeface="Verdana"/>
              </a:rPr>
              <a:t>bulunmaya</a:t>
            </a:r>
            <a:r>
              <a:rPr sz="2000" b="1" spc="-8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000" b="1" spc="-175" dirty="0">
                <a:solidFill>
                  <a:srgbClr val="3E3D2D"/>
                </a:solidFill>
                <a:latin typeface="Verdana"/>
                <a:cs typeface="Verdana"/>
              </a:rPr>
              <a:t>zorlamak,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2318575"/>
            <a:ext cx="6505575" cy="314261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86385" marR="5080" indent="-274320">
              <a:lnSpc>
                <a:spcPct val="90000"/>
              </a:lnSpc>
              <a:spcBef>
                <a:spcPts val="360"/>
              </a:spcBef>
              <a:tabLst>
                <a:tab pos="692785" algn="l"/>
              </a:tabLst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650" spc="4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200" b="1" spc="-25" dirty="0">
                <a:latin typeface="Arial"/>
                <a:cs typeface="Arial"/>
              </a:rPr>
              <a:t>)	</a:t>
            </a:r>
            <a:r>
              <a:rPr sz="2200" b="1" spc="-280" dirty="0">
                <a:latin typeface="Verdana"/>
                <a:cs typeface="Verdana"/>
              </a:rPr>
              <a:t>Bilişim </a:t>
            </a:r>
            <a:r>
              <a:rPr sz="2200" b="1" spc="-150" dirty="0">
                <a:latin typeface="Verdana"/>
                <a:cs typeface="Verdana"/>
              </a:rPr>
              <a:t>araçları </a:t>
            </a:r>
            <a:r>
              <a:rPr sz="2200" b="1" spc="-110" dirty="0">
                <a:latin typeface="Verdana"/>
                <a:cs typeface="Verdana"/>
              </a:rPr>
              <a:t>veya </a:t>
            </a:r>
            <a:r>
              <a:rPr sz="2200" b="1" spc="-200" dirty="0">
                <a:latin typeface="Verdana"/>
                <a:cs typeface="Verdana"/>
              </a:rPr>
              <a:t>sosyal </a:t>
            </a:r>
            <a:r>
              <a:rPr sz="2200" b="1" spc="-120" dirty="0">
                <a:latin typeface="Verdana"/>
                <a:cs typeface="Verdana"/>
              </a:rPr>
              <a:t>medya </a:t>
            </a:r>
            <a:r>
              <a:rPr sz="2200" b="1" spc="-180" dirty="0">
                <a:latin typeface="Verdana"/>
                <a:cs typeface="Verdana"/>
              </a:rPr>
              <a:t>yoluyla;  </a:t>
            </a:r>
            <a:r>
              <a:rPr sz="2200" b="1" spc="-145" dirty="0">
                <a:latin typeface="Verdana"/>
                <a:cs typeface="Verdana"/>
              </a:rPr>
              <a:t>bölücü, </a:t>
            </a:r>
            <a:r>
              <a:rPr sz="2200" b="1" spc="-165" dirty="0">
                <a:latin typeface="Verdana"/>
                <a:cs typeface="Verdana"/>
              </a:rPr>
              <a:t>yıkıcı, </a:t>
            </a:r>
            <a:r>
              <a:rPr sz="2200" b="1" spc="-145" dirty="0">
                <a:latin typeface="Verdana"/>
                <a:cs typeface="Verdana"/>
              </a:rPr>
              <a:t>ahlak </a:t>
            </a:r>
            <a:r>
              <a:rPr sz="2200" b="1" spc="-225" dirty="0">
                <a:latin typeface="Verdana"/>
                <a:cs typeface="Verdana"/>
              </a:rPr>
              <a:t>dışı </a:t>
            </a:r>
            <a:r>
              <a:rPr sz="2200" b="1" spc="-125" dirty="0">
                <a:latin typeface="Verdana"/>
                <a:cs typeface="Verdana"/>
              </a:rPr>
              <a:t>ve </a:t>
            </a:r>
            <a:r>
              <a:rPr sz="2200" b="1" spc="-200" dirty="0">
                <a:latin typeface="Verdana"/>
                <a:cs typeface="Verdana"/>
              </a:rPr>
              <a:t>şiddeti </a:t>
            </a:r>
            <a:r>
              <a:rPr sz="2200" b="1" spc="-195" dirty="0">
                <a:latin typeface="Verdana"/>
                <a:cs typeface="Verdana"/>
              </a:rPr>
              <a:t>özendiren  </a:t>
            </a:r>
            <a:r>
              <a:rPr sz="2200" b="1" spc="-235" dirty="0">
                <a:latin typeface="Verdana"/>
                <a:cs typeface="Verdana"/>
              </a:rPr>
              <a:t>sesli, </a:t>
            </a:r>
            <a:r>
              <a:rPr sz="2200" b="1" spc="-240" dirty="0">
                <a:latin typeface="Verdana"/>
                <a:cs typeface="Verdana"/>
              </a:rPr>
              <a:t>sözlü, </a:t>
            </a:r>
            <a:r>
              <a:rPr sz="2200" b="1" spc="-195" dirty="0">
                <a:latin typeface="Verdana"/>
                <a:cs typeface="Verdana"/>
              </a:rPr>
              <a:t>yazılı </a:t>
            </a:r>
            <a:r>
              <a:rPr sz="2200" b="1" spc="-125" dirty="0">
                <a:latin typeface="Verdana"/>
                <a:cs typeface="Verdana"/>
              </a:rPr>
              <a:t>ve </a:t>
            </a:r>
            <a:r>
              <a:rPr sz="2200" b="1" spc="-245" dirty="0">
                <a:latin typeface="Verdana"/>
                <a:cs typeface="Verdana"/>
              </a:rPr>
              <a:t>görüntülü </a:t>
            </a:r>
            <a:r>
              <a:rPr sz="2200" b="1" spc="-195" dirty="0">
                <a:latin typeface="Verdana"/>
                <a:cs typeface="Verdana"/>
              </a:rPr>
              <a:t>içerikler  </a:t>
            </a:r>
            <a:r>
              <a:rPr sz="2200" b="1" spc="-240" dirty="0">
                <a:latin typeface="Verdana"/>
                <a:cs typeface="Verdana"/>
              </a:rPr>
              <a:t>oluşturmak, </a:t>
            </a:r>
            <a:r>
              <a:rPr sz="2200" b="1" spc="-210" dirty="0">
                <a:latin typeface="Verdana"/>
                <a:cs typeface="Verdana"/>
              </a:rPr>
              <a:t>bunları </a:t>
            </a:r>
            <a:r>
              <a:rPr sz="2200" b="1" spc="-135" dirty="0">
                <a:latin typeface="Verdana"/>
                <a:cs typeface="Verdana"/>
              </a:rPr>
              <a:t>çoğaltmak, yaymak </a:t>
            </a:r>
            <a:r>
              <a:rPr sz="2200" b="1" spc="-125" dirty="0">
                <a:latin typeface="Verdana"/>
                <a:cs typeface="Verdana"/>
              </a:rPr>
              <a:t>ve  </a:t>
            </a:r>
            <a:r>
              <a:rPr sz="2200" b="1" spc="-25" dirty="0">
                <a:latin typeface="Arial"/>
                <a:cs typeface="Arial"/>
              </a:rPr>
              <a:t>ticaretini </a:t>
            </a:r>
            <a:r>
              <a:rPr sz="2200" b="1" spc="100" dirty="0">
                <a:latin typeface="Arial"/>
                <a:cs typeface="Arial"/>
              </a:rPr>
              <a:t>yapmak</a:t>
            </a:r>
            <a:r>
              <a:rPr sz="2200" b="1" spc="-180" dirty="0"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287020" marR="281940" indent="-274320">
              <a:lnSpc>
                <a:spcPct val="90000"/>
              </a:lnSpc>
              <a:spcBef>
                <a:spcPts val="525"/>
              </a:spcBef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200" b="1" spc="-350" dirty="0">
                <a:solidFill>
                  <a:srgbClr val="FF0000"/>
                </a:solidFill>
                <a:latin typeface="Verdana"/>
                <a:cs typeface="Verdana"/>
              </a:rPr>
              <a:t>(5) </a:t>
            </a:r>
            <a:r>
              <a:rPr sz="2200" b="1" spc="-185" dirty="0">
                <a:solidFill>
                  <a:srgbClr val="FF0000"/>
                </a:solidFill>
                <a:latin typeface="Verdana"/>
                <a:cs typeface="Verdana"/>
              </a:rPr>
              <a:t>Yukarıda </a:t>
            </a:r>
            <a:r>
              <a:rPr sz="2200" b="1" spc="-225" dirty="0">
                <a:solidFill>
                  <a:srgbClr val="FF0000"/>
                </a:solidFill>
                <a:latin typeface="Verdana"/>
                <a:cs typeface="Verdana"/>
              </a:rPr>
              <a:t>belirtilenlerin </a:t>
            </a:r>
            <a:r>
              <a:rPr sz="2200" b="1" spc="-180" dirty="0">
                <a:solidFill>
                  <a:srgbClr val="FF0000"/>
                </a:solidFill>
                <a:latin typeface="Verdana"/>
                <a:cs typeface="Verdana"/>
              </a:rPr>
              <a:t>dışında </a:t>
            </a:r>
            <a:r>
              <a:rPr sz="2200" b="1" spc="-12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200" b="1" spc="-250" dirty="0">
                <a:solidFill>
                  <a:srgbClr val="FF0000"/>
                </a:solidFill>
                <a:latin typeface="Verdana"/>
                <a:cs typeface="Verdana"/>
              </a:rPr>
              <a:t>disiplin  </a:t>
            </a:r>
            <a:r>
              <a:rPr sz="2200" b="1" spc="-140" dirty="0">
                <a:solidFill>
                  <a:srgbClr val="FF0000"/>
                </a:solidFill>
                <a:latin typeface="Verdana"/>
                <a:cs typeface="Verdana"/>
              </a:rPr>
              <a:t>cezası </a:t>
            </a:r>
            <a:r>
              <a:rPr sz="2200" b="1" spc="-229" dirty="0">
                <a:solidFill>
                  <a:srgbClr val="FF0000"/>
                </a:solidFill>
                <a:latin typeface="Verdana"/>
                <a:cs typeface="Verdana"/>
              </a:rPr>
              <a:t>verilmesini </a:t>
            </a:r>
            <a:r>
              <a:rPr sz="2200" b="1" spc="-210" dirty="0">
                <a:solidFill>
                  <a:srgbClr val="FF0000"/>
                </a:solidFill>
                <a:latin typeface="Verdana"/>
                <a:cs typeface="Verdana"/>
              </a:rPr>
              <a:t>gerektiren </a:t>
            </a:r>
            <a:r>
              <a:rPr sz="2200" b="1" spc="-254" dirty="0">
                <a:solidFill>
                  <a:srgbClr val="FF0000"/>
                </a:solidFill>
                <a:latin typeface="Verdana"/>
                <a:cs typeface="Verdana"/>
              </a:rPr>
              <a:t>fiil </a:t>
            </a:r>
            <a:r>
              <a:rPr sz="2200" b="1" spc="-12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200" b="1" spc="-180" dirty="0">
                <a:solidFill>
                  <a:srgbClr val="FF0000"/>
                </a:solidFill>
                <a:latin typeface="Verdana"/>
                <a:cs typeface="Verdana"/>
              </a:rPr>
              <a:t>hâllere  </a:t>
            </a:r>
            <a:r>
              <a:rPr sz="2200" b="1" spc="-225" dirty="0">
                <a:solidFill>
                  <a:srgbClr val="FF0000"/>
                </a:solidFill>
                <a:latin typeface="Verdana"/>
                <a:cs typeface="Verdana"/>
              </a:rPr>
              <a:t>nitelik </a:t>
            </a:r>
            <a:r>
              <a:rPr sz="2200" b="1" spc="-12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200" b="1" spc="-210" dirty="0">
                <a:solidFill>
                  <a:srgbClr val="FF0000"/>
                </a:solidFill>
                <a:latin typeface="Verdana"/>
                <a:cs typeface="Verdana"/>
              </a:rPr>
              <a:t>ağırlıkları </a:t>
            </a:r>
            <a:r>
              <a:rPr sz="2200" b="1" spc="-195" dirty="0">
                <a:solidFill>
                  <a:srgbClr val="FF0000"/>
                </a:solidFill>
                <a:latin typeface="Verdana"/>
                <a:cs typeface="Verdana"/>
              </a:rPr>
              <a:t>itibarıyla benzer  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eylemlerde 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bulunanlara 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suça </a:t>
            </a:r>
            <a:r>
              <a:rPr sz="2200" b="1" spc="10" dirty="0">
                <a:solidFill>
                  <a:srgbClr val="FF0000"/>
                </a:solidFill>
                <a:latin typeface="Arial"/>
                <a:cs typeface="Arial"/>
              </a:rPr>
              <a:t>uygun </a:t>
            </a:r>
            <a:r>
              <a:rPr sz="2200" b="1" spc="30" dirty="0">
                <a:solidFill>
                  <a:srgbClr val="FF0000"/>
                </a:solidFill>
                <a:latin typeface="Arial"/>
                <a:cs typeface="Arial"/>
              </a:rPr>
              <a:t>cezalar  </a:t>
            </a:r>
            <a:r>
              <a:rPr sz="2200" b="1" spc="-65" dirty="0">
                <a:solidFill>
                  <a:srgbClr val="FF0000"/>
                </a:solidFill>
                <a:latin typeface="Arial"/>
                <a:cs typeface="Arial"/>
              </a:rPr>
              <a:t>verilir.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22230" y="1004798"/>
            <a:ext cx="62331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0" dirty="0">
                <a:latin typeface="Verdana"/>
                <a:cs typeface="Verdana"/>
              </a:rPr>
              <a:t>Öğrencilerin</a:t>
            </a:r>
            <a:r>
              <a:rPr b="0" spc="-305" dirty="0">
                <a:latin typeface="Verdana"/>
                <a:cs typeface="Verdana"/>
              </a:rPr>
              <a:t> </a:t>
            </a:r>
            <a:r>
              <a:rPr b="0" spc="-114" dirty="0">
                <a:latin typeface="Verdana"/>
                <a:cs typeface="Verdana"/>
              </a:rPr>
              <a:t>ödüllendirilmesi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90811" y="2318474"/>
            <a:ext cx="6497955" cy="2550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5600"/>
              </a:lnSpc>
              <a:spcBef>
                <a:spcPts val="10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-9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-225" dirty="0">
                <a:solidFill>
                  <a:srgbClr val="3E3D2D"/>
                </a:solidFill>
                <a:latin typeface="Arial"/>
                <a:cs typeface="Arial"/>
              </a:rPr>
              <a:t>MADDE </a:t>
            </a:r>
            <a:r>
              <a:rPr sz="2400" spc="-105" dirty="0">
                <a:solidFill>
                  <a:srgbClr val="3E3D2D"/>
                </a:solidFill>
                <a:latin typeface="Arial"/>
                <a:cs typeface="Arial"/>
              </a:rPr>
              <a:t>159- </a:t>
            </a:r>
            <a:r>
              <a:rPr sz="2400" spc="-95" dirty="0">
                <a:solidFill>
                  <a:srgbClr val="3E3D2D"/>
                </a:solidFill>
                <a:latin typeface="Arial"/>
                <a:cs typeface="Arial"/>
              </a:rPr>
              <a:t>(1) </a:t>
            </a:r>
            <a:r>
              <a:rPr sz="2400" spc="-114" dirty="0">
                <a:solidFill>
                  <a:srgbClr val="3E3D2D"/>
                </a:solidFill>
                <a:latin typeface="Arial"/>
                <a:cs typeface="Arial"/>
              </a:rPr>
              <a:t>Örnek </a:t>
            </a:r>
            <a:r>
              <a:rPr sz="2400" spc="-110" dirty="0">
                <a:solidFill>
                  <a:srgbClr val="3E3D2D"/>
                </a:solidFill>
                <a:latin typeface="Arial"/>
                <a:cs typeface="Arial"/>
              </a:rPr>
              <a:t>davranışların </a:t>
            </a:r>
            <a:r>
              <a:rPr sz="2400" spc="-145" dirty="0">
                <a:solidFill>
                  <a:srgbClr val="3E3D2D"/>
                </a:solidFill>
                <a:latin typeface="Arial"/>
                <a:cs typeface="Arial"/>
              </a:rPr>
              <a:t>ve </a:t>
            </a:r>
            <a:r>
              <a:rPr sz="2400" spc="-135" dirty="0">
                <a:solidFill>
                  <a:srgbClr val="3E3D2D"/>
                </a:solidFill>
                <a:latin typeface="Arial"/>
                <a:cs typeface="Arial"/>
              </a:rPr>
              <a:t>başarıların  </a:t>
            </a:r>
            <a:r>
              <a:rPr sz="2400" spc="-35" dirty="0">
                <a:solidFill>
                  <a:srgbClr val="3E3D2D"/>
                </a:solidFill>
                <a:latin typeface="Arial"/>
                <a:cs typeface="Arial"/>
              </a:rPr>
              <a:t>niteliklerine </a:t>
            </a:r>
            <a:r>
              <a:rPr sz="2400" spc="-114" dirty="0">
                <a:solidFill>
                  <a:srgbClr val="3E3D2D"/>
                </a:solidFill>
                <a:latin typeface="Arial"/>
                <a:cs typeface="Arial"/>
              </a:rPr>
              <a:t>göre </a:t>
            </a:r>
            <a:r>
              <a:rPr sz="2400" spc="-60" dirty="0">
                <a:solidFill>
                  <a:srgbClr val="3E3D2D"/>
                </a:solidFill>
                <a:latin typeface="Arial"/>
                <a:cs typeface="Arial"/>
              </a:rPr>
              <a:t>ödüllendirilmesinde</a:t>
            </a:r>
            <a:r>
              <a:rPr sz="2400" spc="-390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3E3D2D"/>
                </a:solidFill>
                <a:latin typeface="Arial"/>
                <a:cs typeface="Arial"/>
              </a:rPr>
              <a:t>öğrencilere;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14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-6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3E3D2D"/>
                </a:solidFill>
                <a:latin typeface="Arial"/>
                <a:cs typeface="Arial"/>
              </a:rPr>
              <a:t>a) </a:t>
            </a:r>
            <a:r>
              <a:rPr sz="2400" spc="-165" dirty="0">
                <a:solidFill>
                  <a:srgbClr val="3E3D2D"/>
                </a:solidFill>
                <a:latin typeface="Arial"/>
                <a:cs typeface="Arial"/>
              </a:rPr>
              <a:t>Teşekkür </a:t>
            </a:r>
            <a:r>
              <a:rPr sz="2400" spc="-110" dirty="0">
                <a:solidFill>
                  <a:srgbClr val="3E3D2D"/>
                </a:solidFill>
                <a:latin typeface="Arial"/>
                <a:cs typeface="Arial"/>
              </a:rPr>
              <a:t>belgesi,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-13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3E3D2D"/>
                </a:solidFill>
                <a:latin typeface="Arial"/>
                <a:cs typeface="Arial"/>
              </a:rPr>
              <a:t>b) </a:t>
            </a:r>
            <a:r>
              <a:rPr sz="2400" spc="-145" dirty="0">
                <a:solidFill>
                  <a:srgbClr val="3E3D2D"/>
                </a:solidFill>
                <a:latin typeface="Arial"/>
                <a:cs typeface="Arial"/>
              </a:rPr>
              <a:t>Takdir </a:t>
            </a:r>
            <a:r>
              <a:rPr sz="2400" spc="-110" dirty="0">
                <a:solidFill>
                  <a:srgbClr val="3E3D2D"/>
                </a:solidFill>
                <a:latin typeface="Arial"/>
                <a:cs typeface="Arial"/>
              </a:rPr>
              <a:t>belgesi,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-13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3E3D2D"/>
                </a:solidFill>
                <a:latin typeface="Arial"/>
                <a:cs typeface="Arial"/>
              </a:rPr>
              <a:t>c) </a:t>
            </a:r>
            <a:r>
              <a:rPr sz="2400" spc="-105" dirty="0">
                <a:solidFill>
                  <a:srgbClr val="3E3D2D"/>
                </a:solidFill>
                <a:latin typeface="Arial"/>
                <a:cs typeface="Arial"/>
              </a:rPr>
              <a:t>Onur </a:t>
            </a:r>
            <a:r>
              <a:rPr sz="2400" spc="-110" dirty="0">
                <a:solidFill>
                  <a:srgbClr val="3E3D2D"/>
                </a:solidFill>
                <a:latin typeface="Arial"/>
                <a:cs typeface="Arial"/>
              </a:rPr>
              <a:t>belgesi,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0811" y="5061775"/>
            <a:ext cx="3072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-11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3E3D2D"/>
                </a:solidFill>
                <a:latin typeface="Arial"/>
                <a:cs typeface="Arial"/>
              </a:rPr>
              <a:t>ç) </a:t>
            </a:r>
            <a:r>
              <a:rPr sz="2400" spc="-100" dirty="0">
                <a:solidFill>
                  <a:srgbClr val="3E3D2D"/>
                </a:solidFill>
                <a:latin typeface="Arial"/>
                <a:cs typeface="Arial"/>
              </a:rPr>
              <a:t>Üstün </a:t>
            </a:r>
            <a:r>
              <a:rPr sz="2400" spc="-140" dirty="0">
                <a:solidFill>
                  <a:srgbClr val="3E3D2D"/>
                </a:solidFill>
                <a:latin typeface="Arial"/>
                <a:cs typeface="Arial"/>
              </a:rPr>
              <a:t>başarı </a:t>
            </a:r>
            <a:r>
              <a:rPr sz="2400" spc="-170" dirty="0">
                <a:solidFill>
                  <a:srgbClr val="3E3D2D"/>
                </a:solidFill>
                <a:latin typeface="Arial"/>
                <a:cs typeface="Arial"/>
              </a:rPr>
              <a:t>belgesi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38770" y="5061775"/>
            <a:ext cx="785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5" dirty="0">
                <a:solidFill>
                  <a:srgbClr val="3E3D2D"/>
                </a:solidFill>
                <a:latin typeface="Arial"/>
                <a:cs typeface="Arial"/>
              </a:rPr>
              <a:t>v</a:t>
            </a:r>
            <a:r>
              <a:rPr sz="2400" spc="-140" dirty="0">
                <a:solidFill>
                  <a:srgbClr val="3E3D2D"/>
                </a:solidFill>
                <a:latin typeface="Arial"/>
                <a:cs typeface="Arial"/>
              </a:rPr>
              <a:t>e</a:t>
            </a:r>
            <a:r>
              <a:rPr sz="2400" spc="35" dirty="0">
                <a:solidFill>
                  <a:srgbClr val="3E3D2D"/>
                </a:solidFill>
                <a:latin typeface="Arial"/>
                <a:cs typeface="Arial"/>
              </a:rPr>
              <a:t>r</a:t>
            </a:r>
            <a:r>
              <a:rPr sz="2400" spc="20" dirty="0">
                <a:solidFill>
                  <a:srgbClr val="3E3D2D"/>
                </a:solidFill>
                <a:latin typeface="Arial"/>
                <a:cs typeface="Arial"/>
              </a:rPr>
              <a:t>ili</a:t>
            </a:r>
            <a:r>
              <a:rPr sz="2400" spc="-204" dirty="0">
                <a:solidFill>
                  <a:srgbClr val="3E3D2D"/>
                </a:solidFill>
                <a:latin typeface="Arial"/>
                <a:cs typeface="Arial"/>
              </a:rPr>
              <a:t>r</a:t>
            </a:r>
            <a:r>
              <a:rPr sz="2400" spc="-65" dirty="0">
                <a:solidFill>
                  <a:srgbClr val="3E3D2D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350" dirty="0">
                <a:solidFill>
                  <a:srgbClr val="39342D"/>
                </a:solidFill>
                <a:latin typeface="Verdana"/>
                <a:cs typeface="Verdana"/>
              </a:rPr>
              <a:t>Pansiyon, </a:t>
            </a:r>
            <a:r>
              <a:rPr spc="-220" dirty="0">
                <a:solidFill>
                  <a:srgbClr val="39342D"/>
                </a:solidFill>
                <a:latin typeface="Verdana"/>
                <a:cs typeface="Verdana"/>
              </a:rPr>
              <a:t>başka </a:t>
            </a:r>
            <a:r>
              <a:rPr spc="-325" dirty="0">
                <a:solidFill>
                  <a:srgbClr val="39342D"/>
                </a:solidFill>
                <a:latin typeface="Verdana"/>
                <a:cs typeface="Verdana"/>
              </a:rPr>
              <a:t>okul </a:t>
            </a:r>
            <a:r>
              <a:rPr spc="-180" dirty="0">
                <a:solidFill>
                  <a:srgbClr val="39342D"/>
                </a:solidFill>
                <a:latin typeface="Verdana"/>
                <a:cs typeface="Verdana"/>
              </a:rPr>
              <a:t>veya  </a:t>
            </a:r>
            <a:r>
              <a:rPr spc="-315" dirty="0">
                <a:solidFill>
                  <a:srgbClr val="39342D"/>
                </a:solidFill>
                <a:latin typeface="Verdana"/>
                <a:cs typeface="Verdana"/>
              </a:rPr>
              <a:t>işletmedeki </a:t>
            </a:r>
            <a:r>
              <a:rPr spc="-345" dirty="0">
                <a:solidFill>
                  <a:srgbClr val="39342D"/>
                </a:solidFill>
                <a:latin typeface="Verdana"/>
                <a:cs typeface="Verdana"/>
              </a:rPr>
              <a:t>disiplin</a:t>
            </a:r>
            <a:r>
              <a:rPr spc="-105" dirty="0">
                <a:solidFill>
                  <a:srgbClr val="39342D"/>
                </a:solidFill>
                <a:latin typeface="Verdana"/>
                <a:cs typeface="Verdana"/>
              </a:rPr>
              <a:t> </a:t>
            </a:r>
            <a:r>
              <a:rPr spc="-280" dirty="0">
                <a:solidFill>
                  <a:srgbClr val="39342D"/>
                </a:solidFill>
                <a:latin typeface="Verdana"/>
                <a:cs typeface="Verdana"/>
              </a:rPr>
              <a:t>olayları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90811" y="2163330"/>
            <a:ext cx="6516370" cy="446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15" dirty="0">
                <a:solidFill>
                  <a:srgbClr val="3E3D2D"/>
                </a:solidFill>
                <a:latin typeface="Arial"/>
                <a:cs typeface="Arial"/>
              </a:rPr>
              <a:t>1)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kayıtlı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olduğu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dışında;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kaldığı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pansiyonda,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ders,  </a:t>
            </a:r>
            <a:r>
              <a:rPr sz="1500" b="1" spc="-204" dirty="0">
                <a:solidFill>
                  <a:srgbClr val="FF0000"/>
                </a:solidFill>
                <a:latin typeface="Verdana"/>
                <a:cs typeface="Verdana"/>
              </a:rPr>
              <a:t>kurs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telafi eğitimi </a:t>
            </a:r>
            <a:r>
              <a:rPr sz="1500" b="1" spc="-95" dirty="0">
                <a:solidFill>
                  <a:srgbClr val="FF0000"/>
                </a:solidFill>
                <a:latin typeface="Verdana"/>
                <a:cs typeface="Verdana"/>
              </a:rPr>
              <a:t>aldığı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okullarda,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disiplin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olaylarına 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karışmaları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hâlinde,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olayın </a:t>
            </a:r>
            <a:r>
              <a:rPr sz="1500" b="1" spc="-80" dirty="0">
                <a:solidFill>
                  <a:srgbClr val="FF0000"/>
                </a:solidFill>
                <a:latin typeface="Verdana"/>
                <a:cs typeface="Verdana"/>
              </a:rPr>
              <a:t>meydana </a:t>
            </a:r>
            <a:r>
              <a:rPr sz="1500" b="1" spc="-95" dirty="0">
                <a:solidFill>
                  <a:srgbClr val="FF0000"/>
                </a:solidFill>
                <a:latin typeface="Verdana"/>
                <a:cs typeface="Verdana"/>
              </a:rPr>
              <a:t>geldiği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okul tarafından; 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kayıtlı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olduğu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okuldan </a:t>
            </a:r>
            <a:r>
              <a:rPr sz="1500" b="1" spc="-229" dirty="0">
                <a:solidFill>
                  <a:srgbClr val="FF0000"/>
                </a:solidFill>
                <a:latin typeface="Verdana"/>
                <a:cs typeface="Verdana"/>
              </a:rPr>
              <a:t>168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inci </a:t>
            </a:r>
            <a:r>
              <a:rPr sz="1500" b="1" spc="-65" dirty="0">
                <a:solidFill>
                  <a:srgbClr val="FF0000"/>
                </a:solidFill>
                <a:latin typeface="Verdana"/>
                <a:cs typeface="Verdana"/>
              </a:rPr>
              <a:t>madde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kapsamında 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gerekli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bilgi, </a:t>
            </a:r>
            <a:r>
              <a:rPr sz="1500" b="1" spc="-70" dirty="0">
                <a:solidFill>
                  <a:srgbClr val="FF0000"/>
                </a:solidFill>
                <a:latin typeface="Verdana"/>
                <a:cs typeface="Verdana"/>
              </a:rPr>
              <a:t>belge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60" dirty="0">
                <a:solidFill>
                  <a:srgbClr val="FF0000"/>
                </a:solidFill>
                <a:latin typeface="Verdana"/>
                <a:cs typeface="Verdana"/>
              </a:rPr>
              <a:t>görüşler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alınarak </a:t>
            </a:r>
            <a:r>
              <a:rPr sz="1500" b="1" spc="-125" dirty="0">
                <a:solidFill>
                  <a:srgbClr val="FF0000"/>
                </a:solidFill>
                <a:latin typeface="Verdana"/>
                <a:cs typeface="Verdana"/>
              </a:rPr>
              <a:t>gerekli  </a:t>
            </a:r>
            <a:r>
              <a:rPr sz="1500" b="1" spc="-160" dirty="0">
                <a:solidFill>
                  <a:srgbClr val="FF0000"/>
                </a:solidFill>
                <a:latin typeface="Verdana"/>
                <a:cs typeface="Verdana"/>
              </a:rPr>
              <a:t>araştırma/inceleme/soruşturma </a:t>
            </a:r>
            <a:r>
              <a:rPr sz="1500" b="1" spc="-130" dirty="0">
                <a:solidFill>
                  <a:srgbClr val="FF0000"/>
                </a:solidFill>
                <a:latin typeface="Verdana"/>
                <a:cs typeface="Verdana"/>
              </a:rPr>
              <a:t>yapılır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karar </a:t>
            </a:r>
            <a:r>
              <a:rPr sz="1500" b="1" spc="-165" dirty="0">
                <a:solidFill>
                  <a:srgbClr val="FF0000"/>
                </a:solidFill>
                <a:latin typeface="Verdana"/>
                <a:cs typeface="Verdana"/>
              </a:rPr>
              <a:t>verilir.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Olayla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ilgili  </a:t>
            </a:r>
            <a:r>
              <a:rPr sz="1500" b="1" spc="-160" dirty="0">
                <a:solidFill>
                  <a:srgbClr val="FF0000"/>
                </a:solidFill>
                <a:latin typeface="Verdana"/>
                <a:cs typeface="Verdana"/>
              </a:rPr>
              <a:t>tanzim </a:t>
            </a:r>
            <a:r>
              <a:rPr sz="1500" b="1" spc="-105" dirty="0">
                <a:solidFill>
                  <a:srgbClr val="FF0000"/>
                </a:solidFill>
                <a:latin typeface="Verdana"/>
                <a:cs typeface="Verdana"/>
              </a:rPr>
              <a:t>edilen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dosya, </a:t>
            </a:r>
            <a:r>
              <a:rPr sz="1500" b="1" spc="-105" dirty="0">
                <a:solidFill>
                  <a:srgbClr val="FF0000"/>
                </a:solidFill>
                <a:latin typeface="Verdana"/>
                <a:cs typeface="Verdana"/>
              </a:rPr>
              <a:t>gereği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için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kayıtlı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olduğu okula  </a:t>
            </a:r>
            <a:r>
              <a:rPr sz="1500" b="1" spc="-20" dirty="0">
                <a:solidFill>
                  <a:srgbClr val="FF0000"/>
                </a:solidFill>
                <a:latin typeface="Arial"/>
                <a:cs typeface="Arial"/>
              </a:rPr>
              <a:t>gönderilir.</a:t>
            </a:r>
            <a:endParaRPr sz="1500">
              <a:latin typeface="Arial"/>
              <a:cs typeface="Arial"/>
            </a:endParaRPr>
          </a:p>
          <a:p>
            <a:pPr marL="286385" marR="21590" indent="-274320">
              <a:lnSpc>
                <a:spcPct val="100000"/>
              </a:lnSpc>
              <a:spcBef>
                <a:spcPts val="359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10" dirty="0">
                <a:solidFill>
                  <a:srgbClr val="3E3D2D"/>
                </a:solidFill>
                <a:latin typeface="Arial"/>
                <a:cs typeface="Arial"/>
              </a:rPr>
              <a:t>(2 </a:t>
            </a:r>
            <a:r>
              <a:rPr sz="1500" b="1" spc="-190" dirty="0">
                <a:solidFill>
                  <a:srgbClr val="3E3D2D"/>
                </a:solidFill>
                <a:latin typeface="Verdana"/>
                <a:cs typeface="Verdana"/>
              </a:rPr>
              <a:t>Staj </a:t>
            </a:r>
            <a:r>
              <a:rPr sz="1500" b="1" spc="-114" dirty="0">
                <a:solidFill>
                  <a:srgbClr val="3E3D2D"/>
                </a:solidFill>
                <a:latin typeface="Verdana"/>
                <a:cs typeface="Verdana"/>
              </a:rPr>
              <a:t>çalışması </a:t>
            </a:r>
            <a:r>
              <a:rPr sz="1500" b="1" spc="-75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1500" b="1" spc="-130" dirty="0">
                <a:solidFill>
                  <a:srgbClr val="3E3D2D"/>
                </a:solidFill>
                <a:latin typeface="Verdana"/>
                <a:cs typeface="Verdana"/>
              </a:rPr>
              <a:t>meslek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eğitimi </a:t>
            </a:r>
            <a:r>
              <a:rPr sz="1500" b="1" spc="-135" dirty="0">
                <a:solidFill>
                  <a:srgbClr val="3E3D2D"/>
                </a:solidFill>
                <a:latin typeface="Verdana"/>
                <a:cs typeface="Verdana"/>
              </a:rPr>
              <a:t>görülen işletmelerde  </a:t>
            </a:r>
            <a:r>
              <a:rPr sz="1500" b="1" spc="-120" dirty="0">
                <a:solidFill>
                  <a:srgbClr val="3E3D2D"/>
                </a:solidFill>
                <a:latin typeface="Verdana"/>
                <a:cs typeface="Verdana"/>
              </a:rPr>
              <a:t>öğrencinin </a:t>
            </a:r>
            <a:r>
              <a:rPr sz="1500" b="1" spc="-155" dirty="0">
                <a:solidFill>
                  <a:srgbClr val="3E3D2D"/>
                </a:solidFill>
                <a:latin typeface="Verdana"/>
                <a:cs typeface="Verdana"/>
              </a:rPr>
              <a:t>karıştığı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disiplin </a:t>
            </a:r>
            <a:r>
              <a:rPr sz="1500" b="1" spc="-120" dirty="0">
                <a:solidFill>
                  <a:srgbClr val="3E3D2D"/>
                </a:solidFill>
                <a:latin typeface="Verdana"/>
                <a:cs typeface="Verdana"/>
              </a:rPr>
              <a:t>olayları, </a:t>
            </a:r>
            <a:r>
              <a:rPr sz="1500" b="1" spc="-135" dirty="0">
                <a:solidFill>
                  <a:srgbClr val="3E3D2D"/>
                </a:solidFill>
                <a:latin typeface="Verdana"/>
                <a:cs typeface="Verdana"/>
              </a:rPr>
              <a:t>kayıtlı bulunduğu </a:t>
            </a:r>
            <a:r>
              <a:rPr sz="1500" b="1" spc="-110" dirty="0">
                <a:solidFill>
                  <a:srgbClr val="3E3D2D"/>
                </a:solidFill>
                <a:latin typeface="Verdana"/>
                <a:cs typeface="Verdana"/>
              </a:rPr>
              <a:t>okula </a:t>
            </a:r>
            <a:r>
              <a:rPr sz="1500" b="1" spc="-155" dirty="0">
                <a:solidFill>
                  <a:srgbClr val="3E3D2D"/>
                </a:solidFill>
                <a:latin typeface="Verdana"/>
                <a:cs typeface="Verdana"/>
              </a:rPr>
              <a:t>bildirilir.  </a:t>
            </a:r>
            <a:r>
              <a:rPr sz="1500" b="1" spc="-80" dirty="0">
                <a:solidFill>
                  <a:srgbClr val="3E3D2D"/>
                </a:solidFill>
                <a:latin typeface="Verdana"/>
                <a:cs typeface="Verdana"/>
              </a:rPr>
              <a:t>Olay, </a:t>
            </a:r>
            <a:r>
              <a:rPr sz="1500" b="1" spc="-135" dirty="0">
                <a:solidFill>
                  <a:srgbClr val="3E3D2D"/>
                </a:solidFill>
                <a:latin typeface="Verdana"/>
                <a:cs typeface="Verdana"/>
              </a:rPr>
              <a:t>okul </a:t>
            </a:r>
            <a:r>
              <a:rPr sz="1500" b="1" spc="-130" dirty="0">
                <a:solidFill>
                  <a:srgbClr val="3E3D2D"/>
                </a:solidFill>
                <a:latin typeface="Verdana"/>
                <a:cs typeface="Verdana"/>
              </a:rPr>
              <a:t>müdürlüğünce </a:t>
            </a:r>
            <a:r>
              <a:rPr sz="1500" b="1" spc="-145" dirty="0">
                <a:solidFill>
                  <a:srgbClr val="3E3D2D"/>
                </a:solidFill>
                <a:latin typeface="Verdana"/>
                <a:cs typeface="Verdana"/>
              </a:rPr>
              <a:t>araştırılarak/incelenerek/ </a:t>
            </a:r>
            <a:r>
              <a:rPr sz="1500" b="1" spc="-175" dirty="0">
                <a:solidFill>
                  <a:srgbClr val="3E3D2D"/>
                </a:solidFill>
                <a:latin typeface="Verdana"/>
                <a:cs typeface="Verdana"/>
              </a:rPr>
              <a:t>soruşturularak  </a:t>
            </a:r>
            <a:r>
              <a:rPr sz="1500" b="1" spc="-140" dirty="0">
                <a:solidFill>
                  <a:srgbClr val="3E3D2D"/>
                </a:solidFill>
                <a:latin typeface="Verdana"/>
                <a:cs typeface="Verdana"/>
              </a:rPr>
              <a:t>sonuçlandırılır.</a:t>
            </a:r>
            <a:endParaRPr sz="1500">
              <a:latin typeface="Verdana"/>
              <a:cs typeface="Verdana"/>
            </a:endParaRPr>
          </a:p>
          <a:p>
            <a:pPr marL="287020" marR="20320" indent="-274320">
              <a:lnSpc>
                <a:spcPct val="100000"/>
              </a:lnSpc>
              <a:spcBef>
                <a:spcPts val="359"/>
              </a:spcBef>
            </a:pPr>
            <a:r>
              <a:rPr sz="1150" spc="20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500" b="1" spc="15" dirty="0">
                <a:solidFill>
                  <a:srgbClr val="3E3D2D"/>
                </a:solidFill>
                <a:latin typeface="Arial"/>
                <a:cs typeface="Arial"/>
              </a:rPr>
              <a:t>(3) </a:t>
            </a:r>
            <a:r>
              <a:rPr sz="1500" b="1" spc="-160" dirty="0">
                <a:solidFill>
                  <a:srgbClr val="FF0000"/>
                </a:solidFill>
                <a:latin typeface="Verdana"/>
                <a:cs typeface="Verdana"/>
              </a:rPr>
              <a:t>Araştırma/inceleme/soruşturma </a:t>
            </a:r>
            <a:r>
              <a:rPr sz="1500" b="1" spc="-130" dirty="0">
                <a:solidFill>
                  <a:srgbClr val="FF0000"/>
                </a:solidFill>
                <a:latin typeface="Verdana"/>
                <a:cs typeface="Verdana"/>
              </a:rPr>
              <a:t>süreci,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ilgili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okulların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öğrenci 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ödül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disiplin </a:t>
            </a:r>
            <a:r>
              <a:rPr sz="1500" b="1" spc="-170" dirty="0">
                <a:solidFill>
                  <a:srgbClr val="FF0000"/>
                </a:solidFill>
                <a:latin typeface="Verdana"/>
                <a:cs typeface="Verdana"/>
              </a:rPr>
              <a:t>kurullarının </a:t>
            </a:r>
            <a:r>
              <a:rPr sz="1500" b="1" spc="-155" dirty="0">
                <a:solidFill>
                  <a:srgbClr val="FF0000"/>
                </a:solidFill>
                <a:latin typeface="Verdana"/>
                <a:cs typeface="Verdana"/>
              </a:rPr>
              <a:t>işbirliği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içerisinde </a:t>
            </a:r>
            <a:r>
              <a:rPr sz="1500" b="1" spc="-190" dirty="0">
                <a:solidFill>
                  <a:srgbClr val="FF0000"/>
                </a:solidFill>
                <a:latin typeface="Verdana"/>
                <a:cs typeface="Verdana"/>
              </a:rPr>
              <a:t>yürütülür.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Öğrencinin 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kayıtlı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olduğu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okulun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öğrenci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ödül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disiplin </a:t>
            </a:r>
            <a:r>
              <a:rPr sz="1500" b="1" spc="-180" dirty="0">
                <a:solidFill>
                  <a:srgbClr val="FF0000"/>
                </a:solidFill>
                <a:latin typeface="Verdana"/>
                <a:cs typeface="Verdana"/>
              </a:rPr>
              <a:t>kurulu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başkanı </a:t>
            </a:r>
            <a:r>
              <a:rPr sz="1500" b="1" spc="-75" dirty="0">
                <a:solidFill>
                  <a:srgbClr val="FF0000"/>
                </a:solidFill>
                <a:latin typeface="Verdana"/>
                <a:cs typeface="Verdana"/>
              </a:rPr>
              <a:t>veya 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işletme yetkilisi, görüşlerine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başvurulmak </a:t>
            </a:r>
            <a:r>
              <a:rPr sz="1500" b="1" spc="-145" dirty="0">
                <a:solidFill>
                  <a:srgbClr val="FF0000"/>
                </a:solidFill>
                <a:latin typeface="Verdana"/>
                <a:cs typeface="Verdana"/>
              </a:rPr>
              <a:t>üzere </a:t>
            </a:r>
            <a:r>
              <a:rPr sz="1500" b="1" spc="-85" dirty="0">
                <a:solidFill>
                  <a:srgbClr val="FF0000"/>
                </a:solidFill>
                <a:latin typeface="Verdana"/>
                <a:cs typeface="Verdana"/>
              </a:rPr>
              <a:t>olayla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ilgili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öğrenci 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ödül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disiplin </a:t>
            </a:r>
            <a:r>
              <a:rPr sz="1500" b="1" spc="-180" dirty="0">
                <a:solidFill>
                  <a:srgbClr val="FF0000"/>
                </a:solidFill>
                <a:latin typeface="Verdana"/>
                <a:cs typeface="Verdana"/>
              </a:rPr>
              <a:t>kurulu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toplantısına </a:t>
            </a:r>
            <a:r>
              <a:rPr sz="1500" b="1" spc="-155" dirty="0">
                <a:solidFill>
                  <a:srgbClr val="FF0000"/>
                </a:solidFill>
                <a:latin typeface="Verdana"/>
                <a:cs typeface="Verdana"/>
              </a:rPr>
              <a:t>katılır.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kayıtlı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olduğu 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okulun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öğrenci </a:t>
            </a:r>
            <a:r>
              <a:rPr sz="1500" b="1" spc="-114" dirty="0">
                <a:solidFill>
                  <a:srgbClr val="FF0000"/>
                </a:solidFill>
                <a:latin typeface="Verdana"/>
                <a:cs typeface="Verdana"/>
              </a:rPr>
              <a:t>ödül </a:t>
            </a:r>
            <a:r>
              <a:rPr sz="1500" b="1" spc="-9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500" b="1" spc="-140" dirty="0">
                <a:solidFill>
                  <a:srgbClr val="FF0000"/>
                </a:solidFill>
                <a:latin typeface="Verdana"/>
                <a:cs typeface="Verdana"/>
              </a:rPr>
              <a:t>disiplin </a:t>
            </a:r>
            <a:r>
              <a:rPr sz="1500" b="1" spc="-180" dirty="0">
                <a:solidFill>
                  <a:srgbClr val="FF0000"/>
                </a:solidFill>
                <a:latin typeface="Verdana"/>
                <a:cs typeface="Verdana"/>
              </a:rPr>
              <a:t>kurulu </a:t>
            </a:r>
            <a:r>
              <a:rPr sz="1500" b="1" spc="-110" dirty="0">
                <a:solidFill>
                  <a:srgbClr val="FF0000"/>
                </a:solidFill>
                <a:latin typeface="Verdana"/>
                <a:cs typeface="Verdana"/>
              </a:rPr>
              <a:t>başkanı </a:t>
            </a:r>
            <a:r>
              <a:rPr sz="1500" b="1" spc="-135" dirty="0">
                <a:solidFill>
                  <a:srgbClr val="FF0000"/>
                </a:solidFill>
                <a:latin typeface="Verdana"/>
                <a:cs typeface="Verdana"/>
              </a:rPr>
              <a:t>karar </a:t>
            </a:r>
            <a:r>
              <a:rPr sz="1500" b="1" spc="-100" dirty="0">
                <a:solidFill>
                  <a:srgbClr val="FF0000"/>
                </a:solidFill>
                <a:latin typeface="Verdana"/>
                <a:cs typeface="Verdana"/>
              </a:rPr>
              <a:t>için </a:t>
            </a:r>
            <a:r>
              <a:rPr sz="1500" b="1" spc="-95" dirty="0">
                <a:solidFill>
                  <a:srgbClr val="FF0000"/>
                </a:solidFill>
                <a:latin typeface="Verdana"/>
                <a:cs typeface="Verdana"/>
              </a:rPr>
              <a:t>oy </a:t>
            </a:r>
            <a:r>
              <a:rPr sz="1500" b="1" spc="-155" dirty="0">
                <a:solidFill>
                  <a:srgbClr val="FF0000"/>
                </a:solidFill>
                <a:latin typeface="Verdana"/>
                <a:cs typeface="Verdana"/>
              </a:rPr>
              <a:t>kullanır,  </a:t>
            </a:r>
            <a:r>
              <a:rPr sz="1500" b="1" spc="-55" dirty="0">
                <a:solidFill>
                  <a:srgbClr val="FF0000"/>
                </a:solidFill>
                <a:latin typeface="Verdana"/>
                <a:cs typeface="Verdana"/>
              </a:rPr>
              <a:t>ancak </a:t>
            </a:r>
            <a:r>
              <a:rPr sz="1500" b="1" spc="-150" dirty="0">
                <a:solidFill>
                  <a:srgbClr val="FF0000"/>
                </a:solidFill>
                <a:latin typeface="Verdana"/>
                <a:cs typeface="Verdana"/>
              </a:rPr>
              <a:t>işletme </a:t>
            </a:r>
            <a:r>
              <a:rPr sz="1500" b="1" spc="-155" dirty="0">
                <a:solidFill>
                  <a:srgbClr val="FF0000"/>
                </a:solidFill>
                <a:latin typeface="Verdana"/>
                <a:cs typeface="Verdana"/>
              </a:rPr>
              <a:t>yetkilisi </a:t>
            </a:r>
            <a:r>
              <a:rPr sz="1500" b="1" spc="-95" dirty="0">
                <a:solidFill>
                  <a:srgbClr val="FF0000"/>
                </a:solidFill>
                <a:latin typeface="Verdana"/>
                <a:cs typeface="Verdana"/>
              </a:rPr>
              <a:t>oy</a:t>
            </a:r>
            <a:r>
              <a:rPr sz="1500" b="1" spc="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b="1" spc="-120" dirty="0">
                <a:solidFill>
                  <a:srgbClr val="FF0000"/>
                </a:solidFill>
                <a:latin typeface="Verdana"/>
                <a:cs typeface="Verdana"/>
              </a:rPr>
              <a:t>kullanamaz.</a:t>
            </a:r>
            <a:endParaRPr sz="1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2321115"/>
            <a:ext cx="6354445" cy="33477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87020" marR="5080" indent="-274320">
              <a:lnSpc>
                <a:spcPts val="2160"/>
              </a:lnSpc>
              <a:spcBef>
                <a:spcPts val="37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dirty="0">
                <a:latin typeface="Arial"/>
                <a:cs typeface="Arial"/>
              </a:rPr>
              <a:t>4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kayıtlı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bulunduğu 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okulda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disiplin 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olaylarına </a:t>
            </a:r>
            <a:r>
              <a:rPr sz="2000" b="1" spc="-210" dirty="0">
                <a:solidFill>
                  <a:srgbClr val="FF0000"/>
                </a:solidFill>
                <a:latin typeface="Verdana"/>
                <a:cs typeface="Verdana"/>
              </a:rPr>
              <a:t>karışması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buna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ilişkin  </a:t>
            </a:r>
            <a:r>
              <a:rPr sz="2000" b="1" spc="-215" dirty="0">
                <a:solidFill>
                  <a:srgbClr val="FF0000"/>
                </a:solidFill>
                <a:latin typeface="Verdana"/>
                <a:cs typeface="Verdana"/>
              </a:rPr>
              <a:t>araştırma/inceleme/soruşturma </a:t>
            </a:r>
            <a:r>
              <a:rPr sz="2000" b="1" spc="-235" dirty="0">
                <a:solidFill>
                  <a:srgbClr val="FF0000"/>
                </a:solidFill>
                <a:latin typeface="Verdana"/>
                <a:cs typeface="Verdana"/>
              </a:rPr>
              <a:t>sürdürülürken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bir  </a:t>
            </a:r>
            <a:r>
              <a:rPr sz="2000" b="1" spc="-125" dirty="0">
                <a:solidFill>
                  <a:srgbClr val="FF0000"/>
                </a:solidFill>
                <a:latin typeface="Verdana"/>
                <a:cs typeface="Verdana"/>
              </a:rPr>
              <a:t>başka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okula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nakledilmesi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durumunda, </a:t>
            </a:r>
            <a:r>
              <a:rPr sz="2000" b="1" spc="-204" dirty="0">
                <a:solidFill>
                  <a:srgbClr val="FF0000"/>
                </a:solidFill>
                <a:latin typeface="Verdana"/>
                <a:cs typeface="Verdana"/>
              </a:rPr>
              <a:t>işlemi 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başlatan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okul, </a:t>
            </a:r>
            <a:r>
              <a:rPr sz="2000" b="1" spc="-215" dirty="0">
                <a:solidFill>
                  <a:srgbClr val="FF0000"/>
                </a:solidFill>
                <a:latin typeface="Verdana"/>
                <a:cs typeface="Verdana"/>
              </a:rPr>
              <a:t>araştırma/inceleme/soruşturmayı 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tamamlar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45" dirty="0">
                <a:solidFill>
                  <a:srgbClr val="FF0000"/>
                </a:solidFill>
                <a:latin typeface="Verdana"/>
                <a:cs typeface="Verdana"/>
              </a:rPr>
              <a:t>dosyayı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yeni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okuluna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gönderir. Yeni 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okulu </a:t>
            </a:r>
            <a:r>
              <a:rPr sz="2000" b="1" spc="-135" dirty="0">
                <a:solidFill>
                  <a:srgbClr val="FF0000"/>
                </a:solidFill>
                <a:latin typeface="Verdana"/>
                <a:cs typeface="Verdana"/>
              </a:rPr>
              <a:t>aracılığıyla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posta,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000" b="1" spc="-15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Posta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ve/veya diğer  </a:t>
            </a:r>
            <a:r>
              <a:rPr sz="2000" b="1" spc="-215" dirty="0">
                <a:solidFill>
                  <a:srgbClr val="FF0000"/>
                </a:solidFill>
                <a:latin typeface="Verdana"/>
                <a:cs typeface="Verdana"/>
              </a:rPr>
              <a:t>iletişim </a:t>
            </a:r>
            <a:r>
              <a:rPr sz="2000" b="1" spc="-135" dirty="0">
                <a:solidFill>
                  <a:srgbClr val="FF0000"/>
                </a:solidFill>
                <a:latin typeface="Verdana"/>
                <a:cs typeface="Verdana"/>
              </a:rPr>
              <a:t>araçlarıyla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tebligat 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yapılarak </a:t>
            </a:r>
            <a:r>
              <a:rPr sz="2000" b="1" spc="-130" dirty="0">
                <a:solidFill>
                  <a:srgbClr val="FF0000"/>
                </a:solidFill>
                <a:latin typeface="Verdana"/>
                <a:cs typeface="Verdana"/>
              </a:rPr>
              <a:t>öğrenciye  </a:t>
            </a:r>
            <a:r>
              <a:rPr sz="2000" b="1" spc="-65" dirty="0">
                <a:solidFill>
                  <a:srgbClr val="FF0000"/>
                </a:solidFill>
                <a:latin typeface="Verdana"/>
                <a:cs typeface="Verdana"/>
              </a:rPr>
              <a:t>ceza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uygulanır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dosyasına </a:t>
            </a:r>
            <a:r>
              <a:rPr sz="2000" b="1" spc="-215" dirty="0">
                <a:solidFill>
                  <a:srgbClr val="FF0000"/>
                </a:solidFill>
                <a:latin typeface="Verdana"/>
                <a:cs typeface="Verdana"/>
              </a:rPr>
              <a:t>işlenir. </a:t>
            </a:r>
            <a:r>
              <a:rPr sz="2000" b="1" spc="-60" dirty="0">
                <a:solidFill>
                  <a:srgbClr val="FF0000"/>
                </a:solidFill>
                <a:latin typeface="Verdana"/>
                <a:cs typeface="Verdana"/>
              </a:rPr>
              <a:t>Ceza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alan  </a:t>
            </a:r>
            <a:r>
              <a:rPr sz="2000" b="1" spc="-135" dirty="0">
                <a:solidFill>
                  <a:srgbClr val="FF0000"/>
                </a:solidFill>
                <a:latin typeface="Verdana"/>
                <a:cs typeface="Verdana"/>
              </a:rPr>
              <a:t>öğrenciyle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ilgili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karara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itiraz,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davranış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puanının  </a:t>
            </a:r>
            <a:r>
              <a:rPr sz="2000" b="1" spc="-90" dirty="0">
                <a:solidFill>
                  <a:srgbClr val="FF0000"/>
                </a:solidFill>
                <a:latin typeface="Verdana"/>
                <a:cs typeface="Verdana"/>
              </a:rPr>
              <a:t>iade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edilmesi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35" dirty="0">
                <a:solidFill>
                  <a:srgbClr val="FF0000"/>
                </a:solidFill>
                <a:latin typeface="Verdana"/>
                <a:cs typeface="Verdana"/>
              </a:rPr>
              <a:t>cezanın </a:t>
            </a:r>
            <a:r>
              <a:rPr sz="2000" b="1" spc="-125" dirty="0">
                <a:solidFill>
                  <a:srgbClr val="FF0000"/>
                </a:solidFill>
                <a:latin typeface="Verdana"/>
                <a:cs typeface="Verdana"/>
              </a:rPr>
              <a:t>dosyadan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silinmesi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gibi  </a:t>
            </a:r>
            <a:r>
              <a:rPr sz="2000" b="1" spc="-204" dirty="0">
                <a:solidFill>
                  <a:srgbClr val="FF0000"/>
                </a:solidFill>
                <a:latin typeface="Verdana"/>
                <a:cs typeface="Verdana"/>
              </a:rPr>
              <a:t>işlemler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yeni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okulu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tarafından</a:t>
            </a:r>
            <a:r>
              <a:rPr sz="2000" b="1" spc="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gerçekleştirilir.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22230" y="234670"/>
            <a:ext cx="68618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95" dirty="0">
                <a:solidFill>
                  <a:srgbClr val="FF0000"/>
                </a:solidFill>
                <a:latin typeface="Trebuchet MS"/>
                <a:cs typeface="Trebuchet MS"/>
              </a:rPr>
              <a:t>Cezaya </a:t>
            </a:r>
            <a:r>
              <a:rPr spc="-220" dirty="0">
                <a:solidFill>
                  <a:srgbClr val="FF0000"/>
                </a:solidFill>
                <a:latin typeface="Trebuchet MS"/>
                <a:cs typeface="Trebuchet MS"/>
              </a:rPr>
              <a:t>neden </a:t>
            </a:r>
            <a:r>
              <a:rPr spc="-155" dirty="0">
                <a:solidFill>
                  <a:srgbClr val="FF0000"/>
                </a:solidFill>
                <a:latin typeface="Trebuchet MS"/>
                <a:cs typeface="Trebuchet MS"/>
              </a:rPr>
              <a:t>olan </a:t>
            </a:r>
            <a:r>
              <a:rPr spc="-285" dirty="0">
                <a:solidFill>
                  <a:srgbClr val="FF0000"/>
                </a:solidFill>
              </a:rPr>
              <a:t>davranış </a:t>
            </a:r>
            <a:r>
              <a:rPr spc="-250" dirty="0">
                <a:solidFill>
                  <a:srgbClr val="FF0000"/>
                </a:solidFill>
                <a:latin typeface="Trebuchet MS"/>
                <a:cs typeface="Trebuchet MS"/>
              </a:rPr>
              <a:t>ve</a:t>
            </a:r>
            <a:r>
              <a:rPr spc="-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pc="-190" dirty="0">
                <a:solidFill>
                  <a:srgbClr val="FF0000"/>
                </a:solidFill>
                <a:latin typeface="Trebuchet MS"/>
                <a:cs typeface="Trebuchet MS"/>
              </a:rPr>
              <a:t>fiilin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90811" y="866978"/>
            <a:ext cx="6501765" cy="449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3589">
              <a:lnSpc>
                <a:spcPct val="100000"/>
              </a:lnSpc>
              <a:spcBef>
                <a:spcPts val="100"/>
              </a:spcBef>
            </a:pPr>
            <a:r>
              <a:rPr sz="3600" b="1" spc="-220" dirty="0">
                <a:solidFill>
                  <a:srgbClr val="FF0000"/>
                </a:solidFill>
                <a:latin typeface="Arial"/>
                <a:cs typeface="Arial"/>
              </a:rPr>
              <a:t>tekrarlanması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3229"/>
              </a:spcBef>
            </a:pPr>
            <a:r>
              <a:rPr sz="2100" spc="41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800" b="1" spc="-135" dirty="0">
                <a:solidFill>
                  <a:srgbClr val="3E3D2D"/>
                </a:solidFill>
                <a:latin typeface="Arial"/>
                <a:cs typeface="Arial"/>
              </a:rPr>
              <a:t>(1</a:t>
            </a:r>
            <a:r>
              <a:rPr sz="2800" b="1" spc="-135" dirty="0">
                <a:solidFill>
                  <a:srgbClr val="7030A0"/>
                </a:solidFill>
                <a:latin typeface="Verdana"/>
                <a:cs typeface="Verdana"/>
              </a:rPr>
              <a:t>) </a:t>
            </a:r>
            <a:r>
              <a:rPr sz="2800" b="1" spc="-295" dirty="0">
                <a:solidFill>
                  <a:srgbClr val="7030A0"/>
                </a:solidFill>
                <a:latin typeface="Verdana"/>
                <a:cs typeface="Verdana"/>
              </a:rPr>
              <a:t>Disiplin </a:t>
            </a:r>
            <a:r>
              <a:rPr sz="2800" b="1" spc="-175" dirty="0">
                <a:solidFill>
                  <a:srgbClr val="7030A0"/>
                </a:solidFill>
                <a:latin typeface="Verdana"/>
                <a:cs typeface="Verdana"/>
              </a:rPr>
              <a:t>cezası </a:t>
            </a:r>
            <a:r>
              <a:rPr sz="2800" b="1" spc="-260" dirty="0">
                <a:solidFill>
                  <a:srgbClr val="7030A0"/>
                </a:solidFill>
                <a:latin typeface="Verdana"/>
                <a:cs typeface="Verdana"/>
              </a:rPr>
              <a:t>verilmesine  </a:t>
            </a:r>
            <a:r>
              <a:rPr sz="2800" b="1" spc="-235" dirty="0">
                <a:solidFill>
                  <a:srgbClr val="7030A0"/>
                </a:solidFill>
                <a:latin typeface="Verdana"/>
                <a:cs typeface="Verdana"/>
              </a:rPr>
              <a:t>sebep </a:t>
            </a:r>
            <a:r>
              <a:rPr sz="2800" b="1" spc="-300" dirty="0">
                <a:solidFill>
                  <a:srgbClr val="7030A0"/>
                </a:solidFill>
                <a:latin typeface="Verdana"/>
                <a:cs typeface="Verdana"/>
              </a:rPr>
              <a:t>olmuş bir </a:t>
            </a:r>
            <a:r>
              <a:rPr sz="2800" b="1" spc="-315" dirty="0">
                <a:solidFill>
                  <a:srgbClr val="7030A0"/>
                </a:solidFill>
                <a:latin typeface="Verdana"/>
                <a:cs typeface="Verdana"/>
              </a:rPr>
              <a:t>fiil </a:t>
            </a:r>
            <a:r>
              <a:rPr sz="2800" b="1" spc="-140" dirty="0">
                <a:solidFill>
                  <a:srgbClr val="7030A0"/>
                </a:solidFill>
                <a:latin typeface="Verdana"/>
                <a:cs typeface="Verdana"/>
              </a:rPr>
              <a:t>veya </a:t>
            </a:r>
            <a:r>
              <a:rPr sz="2800" b="1" spc="-260" dirty="0">
                <a:solidFill>
                  <a:srgbClr val="7030A0"/>
                </a:solidFill>
                <a:latin typeface="Verdana"/>
                <a:cs typeface="Verdana"/>
              </a:rPr>
              <a:t>davranışın  </a:t>
            </a:r>
            <a:r>
              <a:rPr sz="2800" b="1" spc="-300" dirty="0">
                <a:solidFill>
                  <a:srgbClr val="7030A0"/>
                </a:solidFill>
                <a:latin typeface="Verdana"/>
                <a:cs typeface="Verdana"/>
              </a:rPr>
              <a:t>bir </a:t>
            </a:r>
            <a:r>
              <a:rPr sz="2800" b="1" spc="-265" dirty="0">
                <a:solidFill>
                  <a:srgbClr val="7030A0"/>
                </a:solidFill>
                <a:latin typeface="Verdana"/>
                <a:cs typeface="Verdana"/>
              </a:rPr>
              <a:t>öğretim yılı </a:t>
            </a:r>
            <a:r>
              <a:rPr sz="2800" b="1" spc="-220" dirty="0">
                <a:solidFill>
                  <a:srgbClr val="7030A0"/>
                </a:solidFill>
                <a:latin typeface="Verdana"/>
                <a:cs typeface="Verdana"/>
              </a:rPr>
              <a:t>içerisinde </a:t>
            </a:r>
            <a:r>
              <a:rPr sz="2800" b="1" spc="-254" dirty="0">
                <a:solidFill>
                  <a:srgbClr val="7030A0"/>
                </a:solidFill>
                <a:latin typeface="Verdana"/>
                <a:cs typeface="Verdana"/>
              </a:rPr>
              <a:t>tekrarında  </a:t>
            </a:r>
            <a:r>
              <a:rPr sz="2800" b="1" spc="-140" dirty="0">
                <a:solidFill>
                  <a:srgbClr val="7030A0"/>
                </a:solidFill>
                <a:latin typeface="Verdana"/>
                <a:cs typeface="Verdana"/>
              </a:rPr>
              <a:t>veya </a:t>
            </a:r>
            <a:r>
              <a:rPr sz="2800" b="1" spc="-215" dirty="0">
                <a:solidFill>
                  <a:srgbClr val="7030A0"/>
                </a:solidFill>
                <a:latin typeface="Verdana"/>
                <a:cs typeface="Verdana"/>
              </a:rPr>
              <a:t>aynı </a:t>
            </a:r>
            <a:r>
              <a:rPr sz="2800" b="1" spc="-140" dirty="0">
                <a:solidFill>
                  <a:srgbClr val="7030A0"/>
                </a:solidFill>
                <a:latin typeface="Verdana"/>
                <a:cs typeface="Verdana"/>
              </a:rPr>
              <a:t>cezayı </a:t>
            </a:r>
            <a:r>
              <a:rPr sz="2800" b="1" spc="-260" dirty="0">
                <a:solidFill>
                  <a:srgbClr val="7030A0"/>
                </a:solidFill>
                <a:latin typeface="Verdana"/>
                <a:cs typeface="Verdana"/>
              </a:rPr>
              <a:t>gerektiren </a:t>
            </a:r>
            <a:r>
              <a:rPr sz="2800" b="1" spc="-295" dirty="0">
                <a:solidFill>
                  <a:srgbClr val="7030A0"/>
                </a:solidFill>
                <a:latin typeface="Verdana"/>
                <a:cs typeface="Verdana"/>
              </a:rPr>
              <a:t>farklı  </a:t>
            </a:r>
            <a:r>
              <a:rPr sz="2800" b="1" spc="-300" dirty="0">
                <a:solidFill>
                  <a:srgbClr val="7030A0"/>
                </a:solidFill>
                <a:latin typeface="Verdana"/>
                <a:cs typeface="Verdana"/>
              </a:rPr>
              <a:t>bir </a:t>
            </a:r>
            <a:r>
              <a:rPr sz="2800" b="1" spc="-315" dirty="0">
                <a:solidFill>
                  <a:srgbClr val="7030A0"/>
                </a:solidFill>
                <a:latin typeface="Verdana"/>
                <a:cs typeface="Verdana"/>
              </a:rPr>
              <a:t>fiil </a:t>
            </a:r>
            <a:r>
              <a:rPr sz="2800" b="1" spc="-140" dirty="0">
                <a:solidFill>
                  <a:srgbClr val="7030A0"/>
                </a:solidFill>
                <a:latin typeface="Verdana"/>
                <a:cs typeface="Verdana"/>
              </a:rPr>
              <a:t>veya </a:t>
            </a:r>
            <a:r>
              <a:rPr sz="2800" b="1" spc="-260" dirty="0">
                <a:solidFill>
                  <a:srgbClr val="7030A0"/>
                </a:solidFill>
                <a:latin typeface="Verdana"/>
                <a:cs typeface="Verdana"/>
              </a:rPr>
              <a:t>davranışın  </a:t>
            </a:r>
            <a:r>
              <a:rPr sz="2800" b="1" spc="-204" dirty="0">
                <a:solidFill>
                  <a:srgbClr val="7030A0"/>
                </a:solidFill>
                <a:latin typeface="Verdana"/>
                <a:cs typeface="Verdana"/>
              </a:rPr>
              <a:t>gerçekleşmesinde </a:t>
            </a:r>
            <a:r>
              <a:rPr sz="2800" b="1" spc="-300" dirty="0">
                <a:solidFill>
                  <a:srgbClr val="FF0000"/>
                </a:solidFill>
                <a:latin typeface="Verdana"/>
                <a:cs typeface="Verdana"/>
              </a:rPr>
              <a:t>bir </a:t>
            </a:r>
            <a:r>
              <a:rPr sz="2800" b="1" spc="-110" dirty="0">
                <a:solidFill>
                  <a:srgbClr val="FF0000"/>
                </a:solidFill>
                <a:latin typeface="Verdana"/>
                <a:cs typeface="Verdana"/>
              </a:rPr>
              <a:t>derece </a:t>
            </a:r>
            <a:r>
              <a:rPr sz="2800" b="1" spc="-235" dirty="0">
                <a:solidFill>
                  <a:srgbClr val="FF0000"/>
                </a:solidFill>
                <a:latin typeface="Verdana"/>
                <a:cs typeface="Verdana"/>
              </a:rPr>
              <a:t>ağır  </a:t>
            </a:r>
            <a:r>
              <a:rPr sz="2800" b="1" spc="35" dirty="0">
                <a:solidFill>
                  <a:srgbClr val="FF0000"/>
                </a:solidFill>
                <a:latin typeface="Arial"/>
                <a:cs typeface="Arial"/>
              </a:rPr>
              <a:t>ceza</a:t>
            </a:r>
            <a:r>
              <a:rPr sz="2800" b="1" spc="3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260" dirty="0">
                <a:solidFill>
                  <a:srgbClr val="7030A0"/>
                </a:solidFill>
                <a:latin typeface="Verdana"/>
                <a:cs typeface="Verdana"/>
              </a:rPr>
              <a:t>uygulanır.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22230" y="1004798"/>
            <a:ext cx="5480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" dirty="0"/>
              <a:t>Uygulama </a:t>
            </a:r>
            <a:r>
              <a:rPr spc="-45" dirty="0"/>
              <a:t>ile </a:t>
            </a:r>
            <a:r>
              <a:rPr spc="-105" dirty="0"/>
              <a:t>ilgili</a:t>
            </a:r>
            <a:r>
              <a:rPr spc="335" dirty="0"/>
              <a:t> </a:t>
            </a:r>
            <a:r>
              <a:rPr spc="-105" dirty="0"/>
              <a:t>esaslar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90811" y="2313495"/>
            <a:ext cx="6271260" cy="31553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7020" marR="5080" indent="-274955">
              <a:lnSpc>
                <a:spcPct val="90000"/>
              </a:lnSpc>
              <a:spcBef>
                <a:spcPts val="385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400" b="1" spc="-75" dirty="0">
                <a:solidFill>
                  <a:srgbClr val="3E3D2D"/>
                </a:solidFill>
                <a:latin typeface="Arial"/>
                <a:cs typeface="Arial"/>
              </a:rPr>
              <a:t>MADDE </a:t>
            </a:r>
            <a:r>
              <a:rPr sz="2400" b="1" spc="5" dirty="0">
                <a:solidFill>
                  <a:srgbClr val="3E3D2D"/>
                </a:solidFill>
                <a:latin typeface="Arial"/>
                <a:cs typeface="Arial"/>
              </a:rPr>
              <a:t>167</a:t>
            </a:r>
            <a:r>
              <a:rPr sz="2400" spc="5" dirty="0">
                <a:solidFill>
                  <a:srgbClr val="3E3D2D"/>
                </a:solidFill>
                <a:latin typeface="Arial"/>
                <a:cs typeface="Arial"/>
              </a:rPr>
              <a:t>- (1) </a:t>
            </a:r>
            <a:r>
              <a:rPr sz="2400" spc="-130" dirty="0">
                <a:solidFill>
                  <a:srgbClr val="FF0000"/>
                </a:solidFill>
                <a:latin typeface="Verdana"/>
                <a:cs typeface="Verdana"/>
              </a:rPr>
              <a:t>Şikâyetler, </a:t>
            </a:r>
            <a:r>
              <a:rPr sz="2400" spc="25" dirty="0">
                <a:solidFill>
                  <a:srgbClr val="FF0000"/>
                </a:solidFill>
                <a:latin typeface="Verdana"/>
                <a:cs typeface="Verdana"/>
              </a:rPr>
              <a:t>gerçek  </a:t>
            </a:r>
            <a:r>
              <a:rPr sz="2400" spc="10" dirty="0">
                <a:solidFill>
                  <a:srgbClr val="FF0000"/>
                </a:solidFill>
                <a:latin typeface="Verdana"/>
                <a:cs typeface="Verdana"/>
              </a:rPr>
              <a:t>ve/veya </a:t>
            </a:r>
            <a:r>
              <a:rPr sz="2400" spc="-105" dirty="0">
                <a:solidFill>
                  <a:srgbClr val="FF0000"/>
                </a:solidFill>
                <a:latin typeface="Verdana"/>
                <a:cs typeface="Verdana"/>
              </a:rPr>
              <a:t>tüzel </a:t>
            </a:r>
            <a:r>
              <a:rPr sz="2400" spc="-90" dirty="0">
                <a:solidFill>
                  <a:srgbClr val="FF0000"/>
                </a:solidFill>
                <a:latin typeface="Verdana"/>
                <a:cs typeface="Verdana"/>
              </a:rPr>
              <a:t>kişilerce </a:t>
            </a:r>
            <a:r>
              <a:rPr sz="2400" spc="-85" dirty="0">
                <a:solidFill>
                  <a:srgbClr val="FF0000"/>
                </a:solidFill>
                <a:latin typeface="Verdana"/>
                <a:cs typeface="Verdana"/>
              </a:rPr>
              <a:t>okul</a:t>
            </a:r>
            <a:r>
              <a:rPr sz="2400" spc="-5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FF0000"/>
                </a:solidFill>
                <a:latin typeface="Verdana"/>
                <a:cs typeface="Verdana"/>
              </a:rPr>
              <a:t>müdürlüğüne  </a:t>
            </a:r>
            <a:r>
              <a:rPr sz="2400" spc="-125" dirty="0">
                <a:solidFill>
                  <a:srgbClr val="FF0000"/>
                </a:solidFill>
                <a:latin typeface="Verdana"/>
                <a:cs typeface="Verdana"/>
              </a:rPr>
              <a:t>yazılı </a:t>
            </a:r>
            <a:r>
              <a:rPr sz="2400" spc="-30" dirty="0">
                <a:solidFill>
                  <a:srgbClr val="FF0000"/>
                </a:solidFill>
                <a:latin typeface="Verdana"/>
                <a:cs typeface="Verdana"/>
              </a:rPr>
              <a:t>olarak </a:t>
            </a:r>
            <a:r>
              <a:rPr sz="2400" spc="-150" dirty="0">
                <a:solidFill>
                  <a:srgbClr val="FF0000"/>
                </a:solidFill>
                <a:latin typeface="Verdana"/>
                <a:cs typeface="Verdana"/>
              </a:rPr>
              <a:t>bildirilir. </a:t>
            </a:r>
            <a:r>
              <a:rPr sz="2400" spc="-250" dirty="0">
                <a:solidFill>
                  <a:srgbClr val="FF0000"/>
                </a:solidFill>
                <a:latin typeface="Verdana"/>
                <a:cs typeface="Verdana"/>
              </a:rPr>
              <a:t>İsimsiz </a:t>
            </a:r>
            <a:r>
              <a:rPr sz="2400" spc="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400" spc="-145" dirty="0">
                <a:solidFill>
                  <a:srgbClr val="FF0000"/>
                </a:solidFill>
                <a:latin typeface="Verdana"/>
                <a:cs typeface="Verdana"/>
              </a:rPr>
              <a:t>imzasız  </a:t>
            </a:r>
            <a:r>
              <a:rPr sz="2400" spc="-80" dirty="0">
                <a:solidFill>
                  <a:srgbClr val="FF0000"/>
                </a:solidFill>
                <a:latin typeface="Verdana"/>
                <a:cs typeface="Verdana"/>
              </a:rPr>
              <a:t>başvurular işleme</a:t>
            </a:r>
            <a:r>
              <a:rPr sz="2400" spc="-3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0000"/>
                </a:solidFill>
                <a:latin typeface="Verdana"/>
                <a:cs typeface="Verdana"/>
              </a:rPr>
              <a:t>alınmaz.</a:t>
            </a:r>
            <a:endParaRPr sz="2400">
              <a:latin typeface="Verdana"/>
              <a:cs typeface="Verdana"/>
            </a:endParaRPr>
          </a:p>
          <a:p>
            <a:pPr marL="287020" marR="52705" indent="-274320">
              <a:lnSpc>
                <a:spcPct val="90000"/>
              </a:lnSpc>
              <a:spcBef>
                <a:spcPts val="570"/>
              </a:spcBef>
              <a:tabLst>
                <a:tab pos="850265" algn="l"/>
              </a:tabLst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-6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E3D2D"/>
                </a:solidFill>
                <a:latin typeface="Arial"/>
                <a:cs typeface="Arial"/>
              </a:rPr>
              <a:t>(2)	</a:t>
            </a:r>
            <a:r>
              <a:rPr sz="2400" spc="-75" dirty="0">
                <a:solidFill>
                  <a:srgbClr val="3E3D2D"/>
                </a:solidFill>
                <a:latin typeface="Verdana"/>
                <a:cs typeface="Verdana"/>
              </a:rPr>
              <a:t>Araştırma/inceleme/soruşturmayı  gerektiren </a:t>
            </a:r>
            <a:r>
              <a:rPr sz="2400" spc="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400" spc="35" dirty="0">
                <a:solidFill>
                  <a:srgbClr val="3E3D2D"/>
                </a:solidFill>
                <a:latin typeface="Verdana"/>
                <a:cs typeface="Verdana"/>
              </a:rPr>
              <a:t>doğrudan</a:t>
            </a:r>
            <a:r>
              <a:rPr sz="2400" spc="-59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E3D2D"/>
                </a:solidFill>
                <a:latin typeface="Verdana"/>
                <a:cs typeface="Verdana"/>
              </a:rPr>
              <a:t>okul </a:t>
            </a:r>
            <a:r>
              <a:rPr sz="2400" spc="-50" dirty="0">
                <a:solidFill>
                  <a:srgbClr val="3E3D2D"/>
                </a:solidFill>
                <a:latin typeface="Verdana"/>
                <a:cs typeface="Verdana"/>
              </a:rPr>
              <a:t>yönetimine  </a:t>
            </a:r>
            <a:r>
              <a:rPr sz="2400" spc="-60" dirty="0">
                <a:solidFill>
                  <a:srgbClr val="3E3D2D"/>
                </a:solidFill>
                <a:latin typeface="Verdana"/>
                <a:cs typeface="Verdana"/>
              </a:rPr>
              <a:t>duyurulan </a:t>
            </a:r>
            <a:r>
              <a:rPr sz="2400" spc="15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2400" spc="-85" dirty="0">
                <a:solidFill>
                  <a:srgbClr val="3E3D2D"/>
                </a:solidFill>
                <a:latin typeface="Verdana"/>
                <a:cs typeface="Verdana"/>
              </a:rPr>
              <a:t>bildirilen </a:t>
            </a:r>
            <a:r>
              <a:rPr sz="2400" spc="-114" dirty="0">
                <a:solidFill>
                  <a:srgbClr val="3E3D2D"/>
                </a:solidFill>
                <a:latin typeface="Verdana"/>
                <a:cs typeface="Verdana"/>
              </a:rPr>
              <a:t>şikâyetler, </a:t>
            </a:r>
            <a:r>
              <a:rPr sz="2400" spc="-125" dirty="0">
                <a:solidFill>
                  <a:srgbClr val="3E3D2D"/>
                </a:solidFill>
                <a:latin typeface="Verdana"/>
                <a:cs typeface="Verdana"/>
              </a:rPr>
              <a:t>yazılı  </a:t>
            </a:r>
            <a:r>
              <a:rPr sz="2400" spc="-30" dirty="0">
                <a:solidFill>
                  <a:srgbClr val="3E3D2D"/>
                </a:solidFill>
                <a:latin typeface="Verdana"/>
                <a:cs typeface="Verdana"/>
              </a:rPr>
              <a:t>olarak </a:t>
            </a:r>
            <a:r>
              <a:rPr sz="2400" spc="-105" dirty="0">
                <a:solidFill>
                  <a:srgbClr val="3E3D2D"/>
                </a:solidFill>
                <a:latin typeface="Verdana"/>
                <a:cs typeface="Verdana"/>
              </a:rPr>
              <a:t>ilgililere </a:t>
            </a:r>
            <a:r>
              <a:rPr sz="2400" spc="10" dirty="0">
                <a:solidFill>
                  <a:srgbClr val="3E3D2D"/>
                </a:solidFill>
                <a:latin typeface="Verdana"/>
                <a:cs typeface="Verdana"/>
              </a:rPr>
              <a:t>zamanında</a:t>
            </a:r>
            <a:r>
              <a:rPr sz="2400" spc="-53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3E3D2D"/>
                </a:solidFill>
                <a:latin typeface="Verdana"/>
                <a:cs typeface="Verdana"/>
              </a:rPr>
              <a:t>iletilir.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35450" y="458698"/>
            <a:ext cx="4978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" dirty="0"/>
              <a:t>Ceza </a:t>
            </a:r>
            <a:r>
              <a:rPr spc="20" dirty="0"/>
              <a:t>takdirinde</a:t>
            </a:r>
            <a:r>
              <a:rPr spc="155" dirty="0"/>
              <a:t> </a:t>
            </a:r>
            <a:r>
              <a:rPr spc="45" dirty="0"/>
              <a:t>dikkat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41397" y="1004595"/>
            <a:ext cx="37928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70" dirty="0">
                <a:solidFill>
                  <a:srgbClr val="94C600"/>
                </a:solidFill>
                <a:latin typeface="Arial"/>
                <a:cs typeface="Arial"/>
              </a:rPr>
              <a:t>edilecek</a:t>
            </a:r>
            <a:r>
              <a:rPr sz="3600" b="1" spc="-3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3600" b="1" spc="-150" dirty="0">
                <a:solidFill>
                  <a:srgbClr val="94C600"/>
                </a:solidFill>
                <a:latin typeface="Arial"/>
                <a:cs typeface="Arial"/>
              </a:rPr>
              <a:t>hususlar</a:t>
            </a:r>
            <a:endParaRPr sz="3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0811" y="1600860"/>
            <a:ext cx="6343650" cy="448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75" dirty="0">
                <a:solidFill>
                  <a:srgbClr val="3E3D2D"/>
                </a:solidFill>
                <a:latin typeface="Arial"/>
                <a:cs typeface="Arial"/>
              </a:rPr>
              <a:t>MADDE </a:t>
            </a:r>
            <a:r>
              <a:rPr sz="1900" b="1" spc="15" dirty="0">
                <a:solidFill>
                  <a:srgbClr val="3E3D2D"/>
                </a:solidFill>
                <a:latin typeface="Arial"/>
                <a:cs typeface="Arial"/>
              </a:rPr>
              <a:t>168- </a:t>
            </a:r>
            <a:r>
              <a:rPr sz="1900" b="1" spc="-310" dirty="0">
                <a:solidFill>
                  <a:srgbClr val="3E3D2D"/>
                </a:solidFill>
                <a:latin typeface="Verdana"/>
                <a:cs typeface="Verdana"/>
              </a:rPr>
              <a:t>(1) </a:t>
            </a:r>
            <a:r>
              <a:rPr sz="1900" b="1" spc="-200" dirty="0">
                <a:solidFill>
                  <a:srgbClr val="3E3D2D"/>
                </a:solidFill>
                <a:latin typeface="Verdana"/>
                <a:cs typeface="Verdana"/>
              </a:rPr>
              <a:t>Disiplin </a:t>
            </a:r>
            <a:r>
              <a:rPr sz="1900" b="1" spc="-120" dirty="0">
                <a:solidFill>
                  <a:srgbClr val="3E3D2D"/>
                </a:solidFill>
                <a:latin typeface="Verdana"/>
                <a:cs typeface="Verdana"/>
              </a:rPr>
              <a:t>cezaları </a:t>
            </a:r>
            <a:r>
              <a:rPr sz="1900" b="1" spc="-185" dirty="0">
                <a:solidFill>
                  <a:srgbClr val="3E3D2D"/>
                </a:solidFill>
                <a:latin typeface="Verdana"/>
                <a:cs typeface="Verdana"/>
              </a:rPr>
              <a:t>takdir</a:t>
            </a:r>
            <a:r>
              <a:rPr sz="1900" b="1" spc="1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175" dirty="0">
                <a:solidFill>
                  <a:srgbClr val="3E3D2D"/>
                </a:solidFill>
                <a:latin typeface="Verdana"/>
                <a:cs typeface="Verdana"/>
              </a:rPr>
              <a:t>edilirken;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a)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1900" b="1" spc="-290" dirty="0">
                <a:solidFill>
                  <a:srgbClr val="FF0000"/>
                </a:solidFill>
                <a:latin typeface="Verdana"/>
                <a:cs typeface="Verdana"/>
              </a:rPr>
              <a:t>18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yaşına </a:t>
            </a:r>
            <a:r>
              <a:rPr sz="1900" b="1" spc="-125" dirty="0">
                <a:solidFill>
                  <a:srgbClr val="FF0000"/>
                </a:solidFill>
                <a:latin typeface="Verdana"/>
                <a:cs typeface="Verdana"/>
              </a:rPr>
              <a:t>kadar </a:t>
            </a:r>
            <a:r>
              <a:rPr sz="1900" b="1" spc="-60" dirty="0">
                <a:solidFill>
                  <a:srgbClr val="FF0000"/>
                </a:solidFill>
                <a:latin typeface="Verdana"/>
                <a:cs typeface="Verdana"/>
              </a:rPr>
              <a:t>çocuk</a:t>
            </a:r>
            <a:r>
              <a:rPr sz="1900" b="1" spc="-3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olduğu,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90" dirty="0">
                <a:solidFill>
                  <a:srgbClr val="3E3D2D"/>
                </a:solidFill>
                <a:latin typeface="Verdana"/>
                <a:cs typeface="Verdana"/>
              </a:rPr>
              <a:t>b) </a:t>
            </a:r>
            <a:r>
              <a:rPr sz="1900" b="1" spc="-145" dirty="0">
                <a:solidFill>
                  <a:srgbClr val="3E3D2D"/>
                </a:solidFill>
                <a:latin typeface="Verdana"/>
                <a:cs typeface="Verdana"/>
              </a:rPr>
              <a:t>Öğrencinin </a:t>
            </a:r>
            <a:r>
              <a:rPr sz="1900" b="1" spc="-250" dirty="0">
                <a:solidFill>
                  <a:srgbClr val="3E3D2D"/>
                </a:solidFill>
                <a:latin typeface="Verdana"/>
                <a:cs typeface="Verdana"/>
              </a:rPr>
              <a:t>üstün</a:t>
            </a:r>
            <a:r>
              <a:rPr sz="1900" b="1" spc="-5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175" dirty="0">
                <a:solidFill>
                  <a:srgbClr val="3E3D2D"/>
                </a:solidFill>
                <a:latin typeface="Verdana"/>
                <a:cs typeface="Verdana"/>
              </a:rPr>
              <a:t>yararı,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dirty="0">
                <a:solidFill>
                  <a:srgbClr val="FF0000"/>
                </a:solidFill>
                <a:latin typeface="Arial"/>
                <a:cs typeface="Arial"/>
              </a:rPr>
              <a:t>c </a:t>
            </a:r>
            <a:r>
              <a:rPr sz="1900" b="1" spc="-45" dirty="0">
                <a:solidFill>
                  <a:srgbClr val="FF0000"/>
                </a:solidFill>
                <a:latin typeface="Arial"/>
                <a:cs typeface="Arial"/>
              </a:rPr>
              <a:t>Gizlilik</a:t>
            </a:r>
            <a:r>
              <a:rPr sz="1900" b="1" spc="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spc="-40" dirty="0">
                <a:solidFill>
                  <a:srgbClr val="FF0000"/>
                </a:solidFill>
                <a:latin typeface="Arial"/>
                <a:cs typeface="Arial"/>
              </a:rPr>
              <a:t>ilkesi,</a:t>
            </a:r>
            <a:endParaRPr sz="1900">
              <a:latin typeface="Arial"/>
              <a:cs typeface="Arial"/>
            </a:endParaRPr>
          </a:p>
          <a:p>
            <a:pPr marL="287020" marR="1035685" indent="-274320">
              <a:lnSpc>
                <a:spcPct val="79800"/>
              </a:lnSpc>
              <a:spcBef>
                <a:spcPts val="459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95" dirty="0">
                <a:solidFill>
                  <a:srgbClr val="3E3D2D"/>
                </a:solidFill>
                <a:latin typeface="Verdana"/>
                <a:cs typeface="Verdana"/>
              </a:rPr>
              <a:t>çSınıf </a:t>
            </a:r>
            <a:r>
              <a:rPr sz="1900" b="1" spc="-180" dirty="0">
                <a:solidFill>
                  <a:srgbClr val="3E3D2D"/>
                </a:solidFill>
                <a:latin typeface="Verdana"/>
                <a:cs typeface="Verdana"/>
              </a:rPr>
              <a:t>rehber </a:t>
            </a:r>
            <a:r>
              <a:rPr sz="1900" b="1" spc="-175" dirty="0">
                <a:solidFill>
                  <a:srgbClr val="3E3D2D"/>
                </a:solidFill>
                <a:latin typeface="Verdana"/>
                <a:cs typeface="Verdana"/>
              </a:rPr>
              <a:t>öğretmeni, </a:t>
            </a:r>
            <a:r>
              <a:rPr sz="1900" b="1" spc="-150" dirty="0">
                <a:solidFill>
                  <a:srgbClr val="3E3D2D"/>
                </a:solidFill>
                <a:latin typeface="Verdana"/>
                <a:cs typeface="Verdana"/>
              </a:rPr>
              <a:t>gerektiğinde </a:t>
            </a:r>
            <a:r>
              <a:rPr sz="1900" b="1" spc="-170" dirty="0">
                <a:solidFill>
                  <a:srgbClr val="3E3D2D"/>
                </a:solidFill>
                <a:latin typeface="Verdana"/>
                <a:cs typeface="Verdana"/>
              </a:rPr>
              <a:t>diğer  </a:t>
            </a:r>
            <a:r>
              <a:rPr sz="1900" b="1" spc="-180" dirty="0">
                <a:solidFill>
                  <a:srgbClr val="3E3D2D"/>
                </a:solidFill>
                <a:latin typeface="Verdana"/>
                <a:cs typeface="Verdana"/>
              </a:rPr>
              <a:t>öğretmenler </a:t>
            </a:r>
            <a:r>
              <a:rPr sz="1900" b="1" spc="-114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900" b="1" spc="-125" dirty="0">
                <a:solidFill>
                  <a:srgbClr val="3E3D2D"/>
                </a:solidFill>
                <a:latin typeface="Verdana"/>
                <a:cs typeface="Verdana"/>
              </a:rPr>
              <a:t>öğrenci </a:t>
            </a:r>
            <a:r>
              <a:rPr sz="1900" b="1" spc="-195" dirty="0">
                <a:solidFill>
                  <a:srgbClr val="3E3D2D"/>
                </a:solidFill>
                <a:latin typeface="Verdana"/>
                <a:cs typeface="Verdana"/>
              </a:rPr>
              <a:t>velisinin</a:t>
            </a:r>
            <a:r>
              <a:rPr sz="1900" b="1" spc="-13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195" dirty="0">
                <a:solidFill>
                  <a:srgbClr val="3E3D2D"/>
                </a:solidFill>
                <a:latin typeface="Verdana"/>
                <a:cs typeface="Verdana"/>
              </a:rPr>
              <a:t>görüşleri,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90" dirty="0">
                <a:solidFill>
                  <a:srgbClr val="FF0000"/>
                </a:solidFill>
                <a:latin typeface="Verdana"/>
                <a:cs typeface="Verdana"/>
              </a:rPr>
              <a:t>d)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1900" b="1" spc="-155" dirty="0">
                <a:solidFill>
                  <a:srgbClr val="FF0000"/>
                </a:solidFill>
                <a:latin typeface="Verdana"/>
                <a:cs typeface="Verdana"/>
              </a:rPr>
              <a:t>ailesi </a:t>
            </a:r>
            <a:r>
              <a:rPr sz="1900" b="1" spc="-114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900" b="1" spc="-140" dirty="0">
                <a:solidFill>
                  <a:srgbClr val="FF0000"/>
                </a:solidFill>
                <a:latin typeface="Verdana"/>
                <a:cs typeface="Verdana"/>
              </a:rPr>
              <a:t>çevresiyle </a:t>
            </a:r>
            <a:r>
              <a:rPr sz="1900" b="1" spc="-175" dirty="0">
                <a:solidFill>
                  <a:srgbClr val="FF0000"/>
                </a:solidFill>
                <a:latin typeface="Verdana"/>
                <a:cs typeface="Verdana"/>
              </a:rPr>
              <a:t>ilgili</a:t>
            </a:r>
            <a:r>
              <a:rPr sz="1900" b="1" spc="-1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bilgiler,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80" dirty="0">
                <a:solidFill>
                  <a:srgbClr val="3E3D2D"/>
                </a:solidFill>
                <a:latin typeface="Verdana"/>
                <a:cs typeface="Verdana"/>
              </a:rPr>
              <a:t>e) </a:t>
            </a:r>
            <a:r>
              <a:rPr sz="1900" b="1" spc="-145" dirty="0">
                <a:solidFill>
                  <a:srgbClr val="3E3D2D"/>
                </a:solidFill>
                <a:latin typeface="Verdana"/>
                <a:cs typeface="Verdana"/>
              </a:rPr>
              <a:t>Öğrencinin </a:t>
            </a:r>
            <a:r>
              <a:rPr sz="1900" b="1" spc="-200" dirty="0">
                <a:solidFill>
                  <a:srgbClr val="3E3D2D"/>
                </a:solidFill>
                <a:latin typeface="Verdana"/>
                <a:cs typeface="Verdana"/>
              </a:rPr>
              <a:t>kişisel </a:t>
            </a:r>
            <a:r>
              <a:rPr sz="1900" b="1" spc="-180" dirty="0">
                <a:solidFill>
                  <a:srgbClr val="3E3D2D"/>
                </a:solidFill>
                <a:latin typeface="Verdana"/>
                <a:cs typeface="Verdana"/>
              </a:rPr>
              <a:t>özellikleri </a:t>
            </a:r>
            <a:r>
              <a:rPr sz="1900" b="1" spc="-114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1900" b="1" spc="-180" dirty="0">
                <a:solidFill>
                  <a:srgbClr val="3E3D2D"/>
                </a:solidFill>
                <a:latin typeface="Verdana"/>
                <a:cs typeface="Verdana"/>
              </a:rPr>
              <a:t>psikolojik</a:t>
            </a:r>
            <a:r>
              <a:rPr sz="1900" b="1" spc="-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210" dirty="0">
                <a:solidFill>
                  <a:srgbClr val="3E3D2D"/>
                </a:solidFill>
                <a:latin typeface="Verdana"/>
                <a:cs typeface="Verdana"/>
              </a:rPr>
              <a:t>durumu,</a:t>
            </a:r>
            <a:endParaRPr sz="1900">
              <a:latin typeface="Verdana"/>
              <a:cs typeface="Verdana"/>
            </a:endParaRPr>
          </a:p>
          <a:p>
            <a:pPr marL="287020" marR="374015" indent="-274320">
              <a:lnSpc>
                <a:spcPct val="79800"/>
              </a:lnSpc>
              <a:spcBef>
                <a:spcPts val="459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290" dirty="0">
                <a:solidFill>
                  <a:srgbClr val="FF0000"/>
                </a:solidFill>
                <a:latin typeface="Verdana"/>
                <a:cs typeface="Verdana"/>
              </a:rPr>
              <a:t>f) </a:t>
            </a:r>
            <a:r>
              <a:rPr sz="1900" b="1" spc="-229" dirty="0">
                <a:solidFill>
                  <a:srgbClr val="FF0000"/>
                </a:solidFill>
                <a:latin typeface="Verdana"/>
                <a:cs typeface="Verdana"/>
              </a:rPr>
              <a:t>Fiil </a:t>
            </a:r>
            <a:r>
              <a:rPr sz="1900" b="1" spc="-114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1900" b="1" spc="-175" dirty="0">
                <a:solidFill>
                  <a:srgbClr val="FF0000"/>
                </a:solidFill>
                <a:latin typeface="Verdana"/>
                <a:cs typeface="Verdana"/>
              </a:rPr>
              <a:t>davranışın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hangi </a:t>
            </a:r>
            <a:r>
              <a:rPr sz="1900" b="1" spc="-215" dirty="0">
                <a:solidFill>
                  <a:srgbClr val="FF0000"/>
                </a:solidFill>
                <a:latin typeface="Verdana"/>
                <a:cs typeface="Verdana"/>
              </a:rPr>
              <a:t>şartlar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altında yapıldığı,  </a:t>
            </a:r>
            <a:r>
              <a:rPr sz="1900" b="1" spc="-135" dirty="0">
                <a:solidFill>
                  <a:srgbClr val="FF0000"/>
                </a:solidFill>
                <a:latin typeface="Verdana"/>
                <a:cs typeface="Verdana"/>
              </a:rPr>
              <a:t>öğrenciyi </a:t>
            </a:r>
            <a:r>
              <a:rPr sz="1900" b="1" spc="-210" dirty="0">
                <a:solidFill>
                  <a:srgbClr val="FF0000"/>
                </a:solidFill>
                <a:latin typeface="Verdana"/>
                <a:cs typeface="Verdana"/>
              </a:rPr>
              <a:t>tahrik</a:t>
            </a:r>
            <a:r>
              <a:rPr sz="1900" b="1" spc="-1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900" b="1" spc="-225" dirty="0">
                <a:solidFill>
                  <a:srgbClr val="FF0000"/>
                </a:solidFill>
                <a:latin typeface="Verdana"/>
                <a:cs typeface="Verdana"/>
              </a:rPr>
              <a:t>unsurlar,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90" dirty="0">
                <a:solidFill>
                  <a:srgbClr val="3E3D2D"/>
                </a:solidFill>
                <a:latin typeface="Verdana"/>
                <a:cs typeface="Verdana"/>
              </a:rPr>
              <a:t>g) </a:t>
            </a:r>
            <a:r>
              <a:rPr sz="1900" b="1" spc="-145" dirty="0">
                <a:solidFill>
                  <a:srgbClr val="3E3D2D"/>
                </a:solidFill>
                <a:latin typeface="Verdana"/>
                <a:cs typeface="Verdana"/>
              </a:rPr>
              <a:t>Öğrencinin </a:t>
            </a:r>
            <a:r>
              <a:rPr sz="1900" b="1" spc="-160" dirty="0">
                <a:solidFill>
                  <a:srgbClr val="3E3D2D"/>
                </a:solidFill>
                <a:latin typeface="Verdana"/>
                <a:cs typeface="Verdana"/>
              </a:rPr>
              <a:t>yaşı </a:t>
            </a:r>
            <a:r>
              <a:rPr sz="1900" b="1" spc="-114" dirty="0">
                <a:solidFill>
                  <a:srgbClr val="3E3D2D"/>
                </a:solidFill>
                <a:latin typeface="Verdana"/>
                <a:cs typeface="Verdana"/>
              </a:rPr>
              <a:t>ve</a:t>
            </a:r>
            <a:r>
              <a:rPr sz="1900" b="1" spc="-4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165" dirty="0">
                <a:solidFill>
                  <a:srgbClr val="3E3D2D"/>
                </a:solidFill>
                <a:latin typeface="Verdana"/>
                <a:cs typeface="Verdana"/>
              </a:rPr>
              <a:t>cinsiyeti,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190" dirty="0">
                <a:solidFill>
                  <a:srgbClr val="FF0000"/>
                </a:solidFill>
                <a:latin typeface="Verdana"/>
                <a:cs typeface="Verdana"/>
              </a:rPr>
              <a:t>ğ) </a:t>
            </a:r>
            <a:r>
              <a:rPr sz="1900" b="1" spc="-145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1900" b="1" spc="-170" dirty="0">
                <a:solidFill>
                  <a:srgbClr val="FF0000"/>
                </a:solidFill>
                <a:latin typeface="Verdana"/>
                <a:cs typeface="Verdana"/>
              </a:rPr>
              <a:t>derslerdeki </a:t>
            </a:r>
            <a:r>
              <a:rPr sz="1900" b="1" spc="-165" dirty="0">
                <a:solidFill>
                  <a:srgbClr val="FF0000"/>
                </a:solidFill>
                <a:latin typeface="Verdana"/>
                <a:cs typeface="Verdana"/>
              </a:rPr>
              <a:t>ilgi </a:t>
            </a:r>
            <a:r>
              <a:rPr sz="1900" b="1" spc="-114" dirty="0">
                <a:solidFill>
                  <a:srgbClr val="FF0000"/>
                </a:solidFill>
                <a:latin typeface="Verdana"/>
                <a:cs typeface="Verdana"/>
              </a:rPr>
              <a:t>ve</a:t>
            </a:r>
            <a:r>
              <a:rPr sz="1900" b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900" b="1" spc="-160" dirty="0">
                <a:solidFill>
                  <a:srgbClr val="FF0000"/>
                </a:solidFill>
                <a:latin typeface="Verdana"/>
                <a:cs typeface="Verdana"/>
              </a:rPr>
              <a:t>başarısı</a:t>
            </a:r>
            <a:r>
              <a:rPr sz="1900" b="1" spc="-160" dirty="0">
                <a:solidFill>
                  <a:srgbClr val="3E3D2D"/>
                </a:solidFill>
                <a:latin typeface="Arial"/>
                <a:cs typeface="Arial"/>
              </a:rPr>
              <a:t>,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265" dirty="0">
                <a:solidFill>
                  <a:srgbClr val="3E3D2D"/>
                </a:solidFill>
                <a:latin typeface="Verdana"/>
                <a:cs typeface="Verdana"/>
              </a:rPr>
              <a:t>h) </a:t>
            </a:r>
            <a:r>
              <a:rPr sz="1900" b="1" spc="-145" dirty="0">
                <a:solidFill>
                  <a:srgbClr val="3E3D2D"/>
                </a:solidFill>
                <a:latin typeface="Verdana"/>
                <a:cs typeface="Verdana"/>
              </a:rPr>
              <a:t>Öğrencinin </a:t>
            </a:r>
            <a:r>
              <a:rPr sz="1900" b="1" spc="-80" dirty="0">
                <a:solidFill>
                  <a:srgbClr val="3E3D2D"/>
                </a:solidFill>
                <a:latin typeface="Verdana"/>
                <a:cs typeface="Verdana"/>
              </a:rPr>
              <a:t>daha </a:t>
            </a:r>
            <a:r>
              <a:rPr sz="1900" b="1" spc="-65" dirty="0">
                <a:solidFill>
                  <a:srgbClr val="3E3D2D"/>
                </a:solidFill>
                <a:latin typeface="Verdana"/>
                <a:cs typeface="Verdana"/>
              </a:rPr>
              <a:t>önce </a:t>
            </a:r>
            <a:r>
              <a:rPr sz="1900" b="1" spc="-55" dirty="0">
                <a:solidFill>
                  <a:srgbClr val="3E3D2D"/>
                </a:solidFill>
                <a:latin typeface="Verdana"/>
                <a:cs typeface="Verdana"/>
              </a:rPr>
              <a:t>ceza </a:t>
            </a:r>
            <a:r>
              <a:rPr sz="1900" b="1" spc="-120" dirty="0">
                <a:solidFill>
                  <a:srgbClr val="3E3D2D"/>
                </a:solidFill>
                <a:latin typeface="Verdana"/>
                <a:cs typeface="Verdana"/>
              </a:rPr>
              <a:t>alıp</a:t>
            </a:r>
            <a:r>
              <a:rPr sz="1900" b="1" spc="-22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130" dirty="0">
                <a:solidFill>
                  <a:srgbClr val="3E3D2D"/>
                </a:solidFill>
                <a:latin typeface="Verdana"/>
                <a:cs typeface="Verdana"/>
              </a:rPr>
              <a:t>almadığı,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225" dirty="0">
                <a:solidFill>
                  <a:srgbClr val="3E3D2D"/>
                </a:solidFill>
                <a:latin typeface="Verdana"/>
                <a:cs typeface="Verdana"/>
              </a:rPr>
              <a:t>hususları </a:t>
            </a:r>
            <a:r>
              <a:rPr sz="1900" b="1" spc="-140" dirty="0">
                <a:solidFill>
                  <a:srgbClr val="3E3D2D"/>
                </a:solidFill>
                <a:latin typeface="Verdana"/>
                <a:cs typeface="Verdana"/>
              </a:rPr>
              <a:t>göz </a:t>
            </a:r>
            <a:r>
              <a:rPr sz="1900" b="1" spc="-145" dirty="0">
                <a:solidFill>
                  <a:srgbClr val="3E3D2D"/>
                </a:solidFill>
                <a:latin typeface="Verdana"/>
                <a:cs typeface="Verdana"/>
              </a:rPr>
              <a:t>önünde</a:t>
            </a:r>
            <a:r>
              <a:rPr sz="1900" b="1" spc="-6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1900" b="1" spc="-210" dirty="0">
                <a:solidFill>
                  <a:srgbClr val="3E3D2D"/>
                </a:solidFill>
                <a:latin typeface="Verdana"/>
                <a:cs typeface="Verdana"/>
              </a:rPr>
              <a:t>bulundurulur.</a:t>
            </a:r>
            <a:endParaRPr sz="1900">
              <a:latin typeface="Verdana"/>
              <a:cs typeface="Verdana"/>
            </a:endParaRPr>
          </a:p>
          <a:p>
            <a:pPr marL="287020" marR="864235" indent="-274320">
              <a:lnSpc>
                <a:spcPct val="79800"/>
              </a:lnSpc>
              <a:spcBef>
                <a:spcPts val="459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b="1" spc="-310" dirty="0">
                <a:solidFill>
                  <a:srgbClr val="FF0000"/>
                </a:solidFill>
                <a:latin typeface="Verdana"/>
                <a:cs typeface="Verdana"/>
              </a:rPr>
              <a:t>(2) </a:t>
            </a:r>
            <a:r>
              <a:rPr sz="1900" b="1" spc="-130" dirty="0">
                <a:solidFill>
                  <a:srgbClr val="FF0000"/>
                </a:solidFill>
                <a:latin typeface="Verdana"/>
                <a:cs typeface="Verdana"/>
              </a:rPr>
              <a:t>Olayın mahkemeye </a:t>
            </a:r>
            <a:r>
              <a:rPr sz="1900" b="1" spc="-185" dirty="0">
                <a:solidFill>
                  <a:srgbClr val="FF0000"/>
                </a:solidFill>
                <a:latin typeface="Verdana"/>
                <a:cs typeface="Verdana"/>
              </a:rPr>
              <a:t>intikal </a:t>
            </a:r>
            <a:r>
              <a:rPr sz="1900" b="1" spc="-190" dirty="0">
                <a:solidFill>
                  <a:srgbClr val="FF0000"/>
                </a:solidFill>
                <a:latin typeface="Verdana"/>
                <a:cs typeface="Verdana"/>
              </a:rPr>
              <a:t>etmesi </a:t>
            </a:r>
            <a:r>
              <a:rPr sz="1900" b="1" spc="-195" dirty="0">
                <a:solidFill>
                  <a:srgbClr val="FF0000"/>
                </a:solidFill>
                <a:latin typeface="Verdana"/>
                <a:cs typeface="Verdana"/>
              </a:rPr>
              <a:t>disiplin  </a:t>
            </a:r>
            <a:r>
              <a:rPr sz="1900" b="1" spc="-150" dirty="0">
                <a:solidFill>
                  <a:srgbClr val="FF0000"/>
                </a:solidFill>
                <a:latin typeface="Verdana"/>
                <a:cs typeface="Verdana"/>
              </a:rPr>
              <a:t>cezasının </a:t>
            </a:r>
            <a:r>
              <a:rPr sz="1900" b="1" spc="-170" dirty="0">
                <a:solidFill>
                  <a:srgbClr val="FF0000"/>
                </a:solidFill>
                <a:latin typeface="Verdana"/>
                <a:cs typeface="Verdana"/>
              </a:rPr>
              <a:t>uygulanmasını</a:t>
            </a:r>
            <a:r>
              <a:rPr sz="1900" b="1" spc="-1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900" b="1" spc="-140" dirty="0">
                <a:solidFill>
                  <a:srgbClr val="FF0000"/>
                </a:solidFill>
                <a:latin typeface="Verdana"/>
                <a:cs typeface="Verdana"/>
              </a:rPr>
              <a:t>engellemez.</a:t>
            </a:r>
            <a:endParaRPr sz="19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1163726"/>
            <a:ext cx="6538595" cy="48412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87020" marR="293370" indent="-274320">
              <a:lnSpc>
                <a:spcPts val="1920"/>
              </a:lnSpc>
              <a:spcBef>
                <a:spcPts val="56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320" dirty="0">
                <a:solidFill>
                  <a:srgbClr val="FF0000"/>
                </a:solidFill>
                <a:latin typeface="Verdana"/>
                <a:cs typeface="Verdana"/>
              </a:rPr>
              <a:t>(3)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Öğrencinin </a:t>
            </a:r>
            <a:r>
              <a:rPr sz="2000" b="1" spc="-90" dirty="0">
                <a:solidFill>
                  <a:srgbClr val="FF0000"/>
                </a:solidFill>
                <a:latin typeface="Verdana"/>
                <a:cs typeface="Verdana"/>
              </a:rPr>
              <a:t>daha </a:t>
            </a:r>
            <a:r>
              <a:rPr sz="2000" b="1" spc="-70" dirty="0">
                <a:solidFill>
                  <a:srgbClr val="FF0000"/>
                </a:solidFill>
                <a:latin typeface="Verdana"/>
                <a:cs typeface="Verdana"/>
              </a:rPr>
              <a:t>önce </a:t>
            </a:r>
            <a:r>
              <a:rPr sz="2000" b="1" spc="-65" dirty="0">
                <a:solidFill>
                  <a:srgbClr val="FF0000"/>
                </a:solidFill>
                <a:latin typeface="Verdana"/>
                <a:cs typeface="Verdana"/>
              </a:rPr>
              <a:t>ceza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almamış </a:t>
            </a:r>
            <a:r>
              <a:rPr sz="2000" b="1" spc="-370" dirty="0">
                <a:solidFill>
                  <a:srgbClr val="FF0000"/>
                </a:solidFill>
                <a:latin typeface="Verdana"/>
                <a:cs typeface="Verdana"/>
              </a:rPr>
              <a:t>olması, 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derslerinde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başarılı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olması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davranışlarının  </a:t>
            </a:r>
            <a:r>
              <a:rPr sz="2000" b="1" spc="-204" dirty="0">
                <a:solidFill>
                  <a:srgbClr val="FF0000"/>
                </a:solidFill>
                <a:latin typeface="Verdana"/>
                <a:cs typeface="Verdana"/>
              </a:rPr>
              <a:t>olumlu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olması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durumunda rehberlik </a:t>
            </a:r>
            <a:r>
              <a:rPr sz="2000" b="1" spc="-229" dirty="0">
                <a:solidFill>
                  <a:srgbClr val="FF0000"/>
                </a:solidFill>
                <a:latin typeface="Verdana"/>
                <a:cs typeface="Verdana"/>
              </a:rPr>
              <a:t>servisinin 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görüşü </a:t>
            </a:r>
            <a:r>
              <a:rPr sz="2000" b="1" spc="-70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alınarak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bir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alt </a:t>
            </a:r>
            <a:r>
              <a:rPr sz="2000" b="1" spc="-65" dirty="0">
                <a:solidFill>
                  <a:srgbClr val="FF0000"/>
                </a:solidFill>
                <a:latin typeface="Verdana"/>
                <a:cs typeface="Verdana"/>
              </a:rPr>
              <a:t>ceza</a:t>
            </a:r>
            <a:r>
              <a:rPr sz="2000" b="1" spc="1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verilebilir.</a:t>
            </a:r>
            <a:endParaRPr sz="2000">
              <a:latin typeface="Verdana"/>
              <a:cs typeface="Verdana"/>
            </a:endParaRPr>
          </a:p>
          <a:p>
            <a:pPr marL="287020" marR="5080" indent="-274320">
              <a:lnSpc>
                <a:spcPct val="80000"/>
              </a:lnSpc>
              <a:spcBef>
                <a:spcPts val="50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30" dirty="0">
                <a:solidFill>
                  <a:srgbClr val="3E3D2D"/>
                </a:solidFill>
                <a:latin typeface="Arial"/>
                <a:cs typeface="Arial"/>
              </a:rPr>
              <a:t>(4) </a:t>
            </a:r>
            <a:r>
              <a:rPr sz="2000" b="1" spc="60" dirty="0">
                <a:solidFill>
                  <a:srgbClr val="3E3D2D"/>
                </a:solidFill>
                <a:latin typeface="Arial"/>
                <a:cs typeface="Arial"/>
              </a:rPr>
              <a:t>Ceza </a:t>
            </a:r>
            <a:r>
              <a:rPr sz="2000" b="1" spc="-190" dirty="0">
                <a:solidFill>
                  <a:srgbClr val="3E3D2D"/>
                </a:solidFill>
                <a:latin typeface="Verdana"/>
                <a:cs typeface="Verdana"/>
              </a:rPr>
              <a:t>gerektiren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davranış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185" dirty="0">
                <a:solidFill>
                  <a:srgbClr val="3E3D2D"/>
                </a:solidFill>
                <a:latin typeface="Verdana"/>
                <a:cs typeface="Verdana"/>
              </a:rPr>
              <a:t>fiillerde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bulunan  </a:t>
            </a:r>
            <a:r>
              <a:rPr sz="2000" b="1" spc="-160" dirty="0">
                <a:solidFill>
                  <a:srgbClr val="3E3D2D"/>
                </a:solidFill>
                <a:latin typeface="Verdana"/>
                <a:cs typeface="Verdana"/>
              </a:rPr>
              <a:t>öğrenciler,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okul </a:t>
            </a:r>
            <a:r>
              <a:rPr sz="2000" b="1" spc="-190" dirty="0">
                <a:solidFill>
                  <a:srgbClr val="3E3D2D"/>
                </a:solidFill>
                <a:latin typeface="Verdana"/>
                <a:cs typeface="Verdana"/>
              </a:rPr>
              <a:t>rehberlik </a:t>
            </a:r>
            <a:r>
              <a:rPr sz="2000" b="1" spc="-229" dirty="0">
                <a:solidFill>
                  <a:srgbClr val="3E3D2D"/>
                </a:solidFill>
                <a:latin typeface="Verdana"/>
                <a:cs typeface="Verdana"/>
              </a:rPr>
              <a:t>servisinin </a:t>
            </a:r>
            <a:r>
              <a:rPr sz="2000" b="1" spc="-10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2000" b="1" spc="-190" dirty="0">
                <a:solidFill>
                  <a:srgbClr val="3E3D2D"/>
                </a:solidFill>
                <a:latin typeface="Verdana"/>
                <a:cs typeface="Verdana"/>
              </a:rPr>
              <a:t>rehberlik 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210" dirty="0">
                <a:solidFill>
                  <a:srgbClr val="3E3D2D"/>
                </a:solidFill>
                <a:latin typeface="Verdana"/>
                <a:cs typeface="Verdana"/>
              </a:rPr>
              <a:t>araştırma </a:t>
            </a:r>
            <a:r>
              <a:rPr sz="2000" b="1" spc="-195" dirty="0">
                <a:solidFill>
                  <a:srgbClr val="3E3D2D"/>
                </a:solidFill>
                <a:latin typeface="Verdana"/>
                <a:cs typeface="Verdana"/>
              </a:rPr>
              <a:t>merkezi </a:t>
            </a:r>
            <a:r>
              <a:rPr sz="2000" b="1" spc="-175" dirty="0">
                <a:solidFill>
                  <a:srgbClr val="3E3D2D"/>
                </a:solidFill>
                <a:latin typeface="Verdana"/>
                <a:cs typeface="Verdana"/>
              </a:rPr>
              <a:t>tarafından </a:t>
            </a:r>
            <a:r>
              <a:rPr sz="2000" b="1" spc="-165" dirty="0">
                <a:solidFill>
                  <a:srgbClr val="3E3D2D"/>
                </a:solidFill>
                <a:latin typeface="Verdana"/>
                <a:cs typeface="Verdana"/>
              </a:rPr>
              <a:t>düzenlenen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rapor  </a:t>
            </a:r>
            <a:r>
              <a:rPr sz="2000" b="1" spc="-155" dirty="0">
                <a:solidFill>
                  <a:srgbClr val="3E3D2D"/>
                </a:solidFill>
                <a:latin typeface="Verdana"/>
                <a:cs typeface="Verdana"/>
              </a:rPr>
              <a:t>ile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okul </a:t>
            </a:r>
            <a:r>
              <a:rPr sz="2000" b="1" spc="-200" dirty="0">
                <a:solidFill>
                  <a:srgbClr val="3E3D2D"/>
                </a:solidFill>
                <a:latin typeface="Verdana"/>
                <a:cs typeface="Verdana"/>
              </a:rPr>
              <a:t>yönetiminin </a:t>
            </a:r>
            <a:r>
              <a:rPr sz="2000" b="1" spc="-180" dirty="0">
                <a:solidFill>
                  <a:srgbClr val="3E3D2D"/>
                </a:solidFill>
                <a:latin typeface="Verdana"/>
                <a:cs typeface="Verdana"/>
              </a:rPr>
              <a:t>kararına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bağlı </a:t>
            </a:r>
            <a:r>
              <a:rPr sz="2000" b="1" spc="-150" dirty="0">
                <a:solidFill>
                  <a:srgbClr val="3E3D2D"/>
                </a:solidFill>
                <a:latin typeface="Verdana"/>
                <a:cs typeface="Verdana"/>
              </a:rPr>
              <a:t>olarak </a:t>
            </a:r>
            <a:r>
              <a:rPr sz="2000" b="1" spc="5" dirty="0">
                <a:solidFill>
                  <a:srgbClr val="3E3D2D"/>
                </a:solidFill>
                <a:latin typeface="Arial"/>
                <a:cs typeface="Arial"/>
              </a:rPr>
              <a:t>rehabilite  </a:t>
            </a:r>
            <a:r>
              <a:rPr sz="2000" b="1" spc="35" dirty="0">
                <a:solidFill>
                  <a:srgbClr val="3E3D2D"/>
                </a:solidFill>
                <a:latin typeface="Arial"/>
                <a:cs typeface="Arial"/>
              </a:rPr>
              <a:t>edici </a:t>
            </a:r>
            <a:r>
              <a:rPr sz="2000" b="1" spc="50" dirty="0">
                <a:solidFill>
                  <a:srgbClr val="3E3D2D"/>
                </a:solidFill>
                <a:latin typeface="Arial"/>
                <a:cs typeface="Arial"/>
              </a:rPr>
              <a:t>uygulamalara </a:t>
            </a:r>
            <a:r>
              <a:rPr sz="2000" b="1" spc="35" dirty="0">
                <a:solidFill>
                  <a:srgbClr val="3E3D2D"/>
                </a:solidFill>
                <a:latin typeface="Arial"/>
                <a:cs typeface="Arial"/>
              </a:rPr>
              <a:t>tabi</a:t>
            </a:r>
            <a:r>
              <a:rPr sz="2000" b="1" spc="15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000" b="1" spc="-55" dirty="0">
                <a:solidFill>
                  <a:srgbClr val="3E3D2D"/>
                </a:solidFill>
                <a:latin typeface="Arial"/>
                <a:cs typeface="Arial"/>
              </a:rPr>
              <a:t>tutulur.</a:t>
            </a:r>
            <a:endParaRPr sz="2000">
              <a:latin typeface="Arial"/>
              <a:cs typeface="Arial"/>
            </a:endParaRPr>
          </a:p>
          <a:p>
            <a:pPr marL="287020" marR="46355" indent="-274320">
              <a:lnSpc>
                <a:spcPts val="1920"/>
              </a:lnSpc>
              <a:spcBef>
                <a:spcPts val="464"/>
              </a:spcBef>
              <a:tabLst>
                <a:tab pos="766445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22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FF0000"/>
                </a:solidFill>
                <a:latin typeface="Arial"/>
                <a:cs typeface="Arial"/>
              </a:rPr>
              <a:t>(5)	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Özel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ihtiyacı 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olan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öğrencilerden </a:t>
            </a:r>
            <a:r>
              <a:rPr sz="2000" b="1" spc="-215" dirty="0">
                <a:solidFill>
                  <a:srgbClr val="FF0000"/>
                </a:solidFill>
                <a:latin typeface="Verdana"/>
                <a:cs typeface="Verdana"/>
              </a:rPr>
              <a:t>zihinsel 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yetersizliğe </a:t>
            </a:r>
            <a:r>
              <a:rPr sz="2000" b="1" spc="-85" dirty="0">
                <a:solidFill>
                  <a:srgbClr val="FF0000"/>
                </a:solidFill>
                <a:latin typeface="Verdana"/>
                <a:cs typeface="Verdana"/>
              </a:rPr>
              <a:t>ya </a:t>
            </a:r>
            <a:r>
              <a:rPr sz="2000" b="1" spc="-50" dirty="0">
                <a:solidFill>
                  <a:srgbClr val="FF0000"/>
                </a:solidFill>
                <a:latin typeface="Verdana"/>
                <a:cs typeface="Verdana"/>
              </a:rPr>
              <a:t>da </a:t>
            </a:r>
            <a:r>
              <a:rPr sz="2000" b="1" spc="-200" dirty="0">
                <a:solidFill>
                  <a:srgbClr val="FF0000"/>
                </a:solidFill>
                <a:latin typeface="Verdana"/>
                <a:cs typeface="Verdana"/>
              </a:rPr>
              <a:t>otizme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sahip öğrencilerin  </a:t>
            </a:r>
            <a:r>
              <a:rPr sz="2000" b="1" spc="-200" dirty="0">
                <a:solidFill>
                  <a:srgbClr val="FF0000"/>
                </a:solidFill>
                <a:latin typeface="Verdana"/>
                <a:cs typeface="Verdana"/>
              </a:rPr>
              <a:t>yaptırım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gerektiren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davranış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215" dirty="0">
                <a:solidFill>
                  <a:srgbClr val="FF0000"/>
                </a:solidFill>
                <a:latin typeface="Verdana"/>
                <a:cs typeface="Verdana"/>
              </a:rPr>
              <a:t>fiilleri  </a:t>
            </a:r>
            <a:r>
              <a:rPr sz="2000" b="1" spc="-185" dirty="0">
                <a:solidFill>
                  <a:srgbClr val="FF0000"/>
                </a:solidFill>
                <a:latin typeface="Verdana"/>
                <a:cs typeface="Verdana"/>
              </a:rPr>
              <a:t>gerçekleştirmesi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halinde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disiplin </a:t>
            </a:r>
            <a:r>
              <a:rPr sz="2000" b="1" spc="-130" dirty="0">
                <a:solidFill>
                  <a:srgbClr val="FF0000"/>
                </a:solidFill>
                <a:latin typeface="Verdana"/>
                <a:cs typeface="Verdana"/>
              </a:rPr>
              <a:t>cezası 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uygulanmaz. </a:t>
            </a:r>
            <a:r>
              <a:rPr sz="2000" b="1" spc="-300" dirty="0">
                <a:solidFill>
                  <a:srgbClr val="FF0000"/>
                </a:solidFill>
                <a:latin typeface="Verdana"/>
                <a:cs typeface="Verdana"/>
              </a:rPr>
              <a:t>Bu tür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davranışlarda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bulunan 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öğrenciler </a:t>
            </a:r>
            <a:r>
              <a:rPr sz="2000" b="1" spc="-135" dirty="0">
                <a:solidFill>
                  <a:srgbClr val="FF0000"/>
                </a:solidFill>
                <a:latin typeface="Verdana"/>
                <a:cs typeface="Verdana"/>
              </a:rPr>
              <a:t>için </a:t>
            </a:r>
            <a:r>
              <a:rPr sz="2000" b="1" spc="-229" dirty="0">
                <a:solidFill>
                  <a:srgbClr val="FF0000"/>
                </a:solidFill>
                <a:latin typeface="Verdana"/>
                <a:cs typeface="Verdana"/>
              </a:rPr>
              <a:t>Bireyselleştirilmiş </a:t>
            </a:r>
            <a:r>
              <a:rPr sz="2000" b="1" spc="-235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Programı 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Geliştirme </a:t>
            </a:r>
            <a:r>
              <a:rPr sz="2000" b="1" spc="-270" dirty="0">
                <a:solidFill>
                  <a:srgbClr val="FF0000"/>
                </a:solidFill>
                <a:latin typeface="Verdana"/>
                <a:cs typeface="Verdana"/>
              </a:rPr>
              <a:t>Birimi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gerekli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tedbirleri </a:t>
            </a:r>
            <a:r>
              <a:rPr sz="2000" b="1" spc="-195" dirty="0">
                <a:solidFill>
                  <a:srgbClr val="FF0000"/>
                </a:solidFill>
                <a:latin typeface="Verdana"/>
                <a:cs typeface="Verdana"/>
              </a:rPr>
              <a:t>alır. </a:t>
            </a:r>
            <a:r>
              <a:rPr sz="2000" b="1" spc="-80" dirty="0">
                <a:solidFill>
                  <a:srgbClr val="FF0000"/>
                </a:solidFill>
                <a:latin typeface="Verdana"/>
                <a:cs typeface="Verdana"/>
              </a:rPr>
              <a:t>Ancak 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görme,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işitme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ortopedik </a:t>
            </a:r>
            <a:r>
              <a:rPr sz="2000" b="1" spc="-204" dirty="0">
                <a:solidFill>
                  <a:srgbClr val="FF0000"/>
                </a:solidFill>
                <a:latin typeface="Verdana"/>
                <a:cs typeface="Verdana"/>
              </a:rPr>
              <a:t>yetersizliği 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olan 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öğrencilere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ise </a:t>
            </a:r>
            <a:r>
              <a:rPr sz="2000" b="1" spc="-204" dirty="0">
                <a:solidFill>
                  <a:srgbClr val="FF0000"/>
                </a:solidFill>
                <a:latin typeface="Verdana"/>
                <a:cs typeface="Verdana"/>
              </a:rPr>
              <a:t>yetersizliği </a:t>
            </a:r>
            <a:r>
              <a:rPr sz="2000" b="1" spc="-140" dirty="0">
                <a:solidFill>
                  <a:srgbClr val="FF0000"/>
                </a:solidFill>
                <a:latin typeface="Verdana"/>
                <a:cs typeface="Verdana"/>
              </a:rPr>
              <a:t>olmayan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öğrencilere 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uygulanan </a:t>
            </a:r>
            <a:r>
              <a:rPr sz="2000" b="1" spc="-220" dirty="0">
                <a:solidFill>
                  <a:srgbClr val="FF0000"/>
                </a:solidFill>
                <a:latin typeface="Verdana"/>
                <a:cs typeface="Verdana"/>
              </a:rPr>
              <a:t>hükümler</a:t>
            </a:r>
            <a:r>
              <a:rPr sz="2000" b="1" spc="-1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uygulanır.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4220" marR="5080" indent="-73787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GEÇ </a:t>
            </a:r>
            <a:r>
              <a:rPr spc="-290" dirty="0"/>
              <a:t>GELME </a:t>
            </a:r>
            <a:r>
              <a:rPr lang="tr-TR" spc="-290" dirty="0" smtClean="0"/>
              <a:t> </a:t>
            </a:r>
            <a:r>
              <a:rPr spc="-80" dirty="0" smtClean="0"/>
              <a:t>DEVAM  </a:t>
            </a:r>
            <a:r>
              <a:rPr spc="-200" dirty="0"/>
              <a:t>DEVAMSIZLIK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90764" y="2318575"/>
            <a:ext cx="6401435" cy="327723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87020" marR="337185" indent="-274320">
              <a:lnSpc>
                <a:spcPts val="2380"/>
              </a:lnSpc>
              <a:spcBef>
                <a:spcPts val="395"/>
              </a:spcBef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200" b="1" spc="-70" dirty="0">
                <a:solidFill>
                  <a:srgbClr val="3E3D2D"/>
                </a:solidFill>
                <a:latin typeface="Arial"/>
                <a:cs typeface="Arial"/>
              </a:rPr>
              <a:t>MADDE </a:t>
            </a:r>
            <a:r>
              <a:rPr sz="2200" b="1" spc="45" dirty="0">
                <a:solidFill>
                  <a:srgbClr val="3E3D2D"/>
                </a:solidFill>
                <a:latin typeface="Arial"/>
                <a:cs typeface="Arial"/>
              </a:rPr>
              <a:t>35- </a:t>
            </a:r>
            <a:r>
              <a:rPr sz="2200" b="1" spc="20" dirty="0">
                <a:solidFill>
                  <a:srgbClr val="3E3D2D"/>
                </a:solidFill>
                <a:latin typeface="Arial"/>
                <a:cs typeface="Arial"/>
              </a:rPr>
              <a:t>(1) </a:t>
            </a:r>
            <a:r>
              <a:rPr sz="2200" b="1" spc="75" dirty="0">
                <a:solidFill>
                  <a:srgbClr val="3E3D2D"/>
                </a:solidFill>
                <a:latin typeface="Arial"/>
                <a:cs typeface="Arial"/>
              </a:rPr>
              <a:t>Geç </a:t>
            </a:r>
            <a:r>
              <a:rPr sz="2200" b="1" spc="55" dirty="0">
                <a:solidFill>
                  <a:srgbClr val="3E3D2D"/>
                </a:solidFill>
                <a:latin typeface="Arial"/>
                <a:cs typeface="Arial"/>
              </a:rPr>
              <a:t>gelme </a:t>
            </a:r>
            <a:r>
              <a:rPr sz="2200" b="1" spc="-40" dirty="0">
                <a:solidFill>
                  <a:srgbClr val="3E3D2D"/>
                </a:solidFill>
                <a:latin typeface="Arial"/>
                <a:cs typeface="Arial"/>
              </a:rPr>
              <a:t>birinci </a:t>
            </a:r>
            <a:r>
              <a:rPr sz="2200" b="1" spc="-60" dirty="0">
                <a:solidFill>
                  <a:srgbClr val="3E3D2D"/>
                </a:solidFill>
                <a:latin typeface="Arial"/>
                <a:cs typeface="Arial"/>
              </a:rPr>
              <a:t>ders  </a:t>
            </a:r>
            <a:r>
              <a:rPr sz="2200" b="1" spc="-75" dirty="0">
                <a:solidFill>
                  <a:srgbClr val="3E3D2D"/>
                </a:solidFill>
                <a:latin typeface="Arial"/>
                <a:cs typeface="Arial"/>
              </a:rPr>
              <a:t>saati </a:t>
            </a:r>
            <a:r>
              <a:rPr sz="2200" b="1" spc="-155" dirty="0">
                <a:solidFill>
                  <a:srgbClr val="3E3D2D"/>
                </a:solidFill>
                <a:latin typeface="Verdana"/>
                <a:cs typeface="Verdana"/>
              </a:rPr>
              <a:t>için </a:t>
            </a:r>
            <a:r>
              <a:rPr sz="2200" b="1" spc="-190" dirty="0">
                <a:solidFill>
                  <a:srgbClr val="3E3D2D"/>
                </a:solidFill>
                <a:latin typeface="Verdana"/>
                <a:cs typeface="Verdana"/>
              </a:rPr>
              <a:t>belirlenen </a:t>
            </a:r>
            <a:r>
              <a:rPr sz="2200" b="1" spc="-265" dirty="0">
                <a:solidFill>
                  <a:srgbClr val="3E3D2D"/>
                </a:solidFill>
                <a:latin typeface="Verdana"/>
                <a:cs typeface="Verdana"/>
              </a:rPr>
              <a:t>süre </a:t>
            </a:r>
            <a:r>
              <a:rPr sz="2200" b="1" spc="-175" dirty="0">
                <a:solidFill>
                  <a:srgbClr val="3E3D2D"/>
                </a:solidFill>
                <a:latin typeface="Verdana"/>
                <a:cs typeface="Verdana"/>
              </a:rPr>
              <a:t>ile </a:t>
            </a:r>
            <a:r>
              <a:rPr sz="2200" b="1" spc="-260" dirty="0">
                <a:solidFill>
                  <a:srgbClr val="3E3D2D"/>
                </a:solidFill>
                <a:latin typeface="Verdana"/>
                <a:cs typeface="Verdana"/>
              </a:rPr>
              <a:t>sınırlıdır.</a:t>
            </a:r>
            <a:r>
              <a:rPr sz="2200" b="1" spc="19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200" b="1" spc="-325" dirty="0">
                <a:solidFill>
                  <a:srgbClr val="3E3D2D"/>
                </a:solidFill>
                <a:latin typeface="Verdana"/>
                <a:cs typeface="Verdana"/>
              </a:rPr>
              <a:t>Bu</a:t>
            </a:r>
            <a:endParaRPr sz="2200" dirty="0">
              <a:latin typeface="Verdana"/>
              <a:cs typeface="Verdana"/>
            </a:endParaRPr>
          </a:p>
          <a:p>
            <a:pPr marL="12700" marR="953135" indent="311785">
              <a:lnSpc>
                <a:spcPct val="89800"/>
              </a:lnSpc>
              <a:spcBef>
                <a:spcPts val="495"/>
              </a:spcBef>
            </a:pPr>
            <a:r>
              <a:rPr sz="2200" b="1" spc="-75" dirty="0">
                <a:solidFill>
                  <a:srgbClr val="3E3D2D"/>
                </a:solidFill>
                <a:latin typeface="Arial"/>
                <a:cs typeface="Arial"/>
              </a:rPr>
              <a:t>sürenin </a:t>
            </a:r>
            <a:r>
              <a:rPr sz="2200" b="1" spc="-185" dirty="0">
                <a:solidFill>
                  <a:srgbClr val="3E3D2D"/>
                </a:solidFill>
                <a:latin typeface="Verdana"/>
                <a:cs typeface="Verdana"/>
              </a:rPr>
              <a:t>dışındaki </a:t>
            </a:r>
            <a:r>
              <a:rPr sz="2200" b="1" spc="-10" dirty="0">
                <a:solidFill>
                  <a:srgbClr val="3E3D2D"/>
                </a:solidFill>
                <a:latin typeface="Verdana"/>
                <a:cs typeface="Verdana"/>
              </a:rPr>
              <a:t>geç </a:t>
            </a:r>
            <a:r>
              <a:rPr sz="2200" b="1" spc="-180" dirty="0">
                <a:solidFill>
                  <a:srgbClr val="3E3D2D"/>
                </a:solidFill>
                <a:latin typeface="Verdana"/>
                <a:cs typeface="Verdana"/>
              </a:rPr>
              <a:t>gelmeler  </a:t>
            </a:r>
            <a:r>
              <a:rPr sz="2200" b="1" spc="-200" dirty="0">
                <a:solidFill>
                  <a:srgbClr val="3E3D2D"/>
                </a:solidFill>
                <a:latin typeface="Verdana"/>
                <a:cs typeface="Verdana"/>
              </a:rPr>
              <a:t>devamsızlıktan </a:t>
            </a:r>
            <a:r>
              <a:rPr sz="2200" b="1" spc="-204" dirty="0">
                <a:solidFill>
                  <a:srgbClr val="3E3D2D"/>
                </a:solidFill>
                <a:latin typeface="Verdana"/>
                <a:cs typeface="Verdana"/>
              </a:rPr>
              <a:t>sayılır</a:t>
            </a:r>
            <a:r>
              <a:rPr sz="2200" b="1" spc="-204" dirty="0">
                <a:solidFill>
                  <a:srgbClr val="3E3D2D"/>
                </a:solidFill>
                <a:latin typeface="Arial"/>
                <a:cs typeface="Arial"/>
              </a:rPr>
              <a:t>.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sz="2200" b="1" spc="-70" dirty="0">
                <a:solidFill>
                  <a:srgbClr val="FF0000"/>
                </a:solidFill>
                <a:latin typeface="Arial"/>
                <a:cs typeface="Arial"/>
              </a:rPr>
              <a:t>GÜN </a:t>
            </a:r>
            <a:r>
              <a:rPr sz="2200" b="1" spc="-95" dirty="0">
                <a:solidFill>
                  <a:srgbClr val="FF0000"/>
                </a:solidFill>
                <a:latin typeface="Arial"/>
                <a:cs typeface="Arial"/>
              </a:rPr>
              <a:t>GEÇ </a:t>
            </a:r>
            <a:r>
              <a:rPr sz="2200" b="1" spc="-215" dirty="0">
                <a:solidFill>
                  <a:srgbClr val="FF0000"/>
                </a:solidFill>
                <a:latin typeface="Arial"/>
                <a:cs typeface="Arial"/>
              </a:rPr>
              <a:t>GELEN  </a:t>
            </a:r>
            <a:r>
              <a:rPr sz="2200" b="1" spc="-215" dirty="0">
                <a:solidFill>
                  <a:srgbClr val="FF0000"/>
                </a:solidFill>
                <a:latin typeface="Verdana"/>
                <a:cs typeface="Verdana"/>
              </a:rPr>
              <a:t>ÖĞRENCİ </a:t>
            </a:r>
            <a:r>
              <a:rPr sz="2200" b="1" spc="-300" dirty="0">
                <a:solidFill>
                  <a:srgbClr val="FF0000"/>
                </a:solidFill>
                <a:latin typeface="Verdana"/>
                <a:cs typeface="Verdana"/>
              </a:rPr>
              <a:t>YARIM </a:t>
            </a:r>
            <a:r>
              <a:rPr sz="2200" b="1" spc="-190" dirty="0">
                <a:solidFill>
                  <a:srgbClr val="FF0000"/>
                </a:solidFill>
                <a:latin typeface="Verdana"/>
                <a:cs typeface="Verdana"/>
              </a:rPr>
              <a:t>GÜN </a:t>
            </a:r>
            <a:r>
              <a:rPr sz="2200" b="1" spc="-210" dirty="0">
                <a:solidFill>
                  <a:srgbClr val="FF0000"/>
                </a:solidFill>
                <a:latin typeface="Verdana"/>
                <a:cs typeface="Verdana"/>
              </a:rPr>
              <a:t>YOK</a:t>
            </a:r>
            <a:r>
              <a:rPr sz="2200" b="1" spc="-2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spc="-405" dirty="0">
                <a:solidFill>
                  <a:srgbClr val="FF0000"/>
                </a:solidFill>
                <a:latin typeface="Verdana"/>
                <a:cs typeface="Verdana"/>
              </a:rPr>
              <a:t>YAZILIR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89900"/>
              </a:lnSpc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200" b="1" spc="-350" dirty="0">
                <a:solidFill>
                  <a:srgbClr val="3E3D2D"/>
                </a:solidFill>
                <a:latin typeface="Verdana"/>
                <a:cs typeface="Verdana"/>
              </a:rPr>
              <a:t>(2) </a:t>
            </a:r>
            <a:r>
              <a:rPr sz="2200" b="1" spc="30" dirty="0">
                <a:solidFill>
                  <a:srgbClr val="3E3D2D"/>
                </a:solidFill>
                <a:latin typeface="Verdana"/>
                <a:cs typeface="Verdana"/>
              </a:rPr>
              <a:t>Geç </a:t>
            </a:r>
            <a:r>
              <a:rPr sz="2200" b="1" spc="-140" dirty="0">
                <a:solidFill>
                  <a:srgbClr val="3E3D2D"/>
                </a:solidFill>
                <a:latin typeface="Verdana"/>
                <a:cs typeface="Verdana"/>
              </a:rPr>
              <a:t>gelen </a:t>
            </a:r>
            <a:r>
              <a:rPr sz="2200" b="1" spc="-185" dirty="0">
                <a:solidFill>
                  <a:srgbClr val="3E3D2D"/>
                </a:solidFill>
                <a:latin typeface="Verdana"/>
                <a:cs typeface="Verdana"/>
              </a:rPr>
              <a:t>öğrencilerin </a:t>
            </a:r>
            <a:r>
              <a:rPr sz="2200" b="1" spc="-190" dirty="0">
                <a:solidFill>
                  <a:srgbClr val="3E3D2D"/>
                </a:solidFill>
                <a:latin typeface="Verdana"/>
                <a:cs typeface="Verdana"/>
              </a:rPr>
              <a:t>derse </a:t>
            </a:r>
            <a:r>
              <a:rPr sz="2200" b="1" spc="-170" dirty="0">
                <a:solidFill>
                  <a:srgbClr val="3E3D2D"/>
                </a:solidFill>
                <a:latin typeface="Verdana"/>
                <a:cs typeface="Verdana"/>
              </a:rPr>
              <a:t>alınma  </a:t>
            </a:r>
            <a:r>
              <a:rPr sz="2200" b="1" spc="-270" dirty="0">
                <a:solidFill>
                  <a:srgbClr val="3E3D2D"/>
                </a:solidFill>
                <a:latin typeface="Verdana"/>
                <a:cs typeface="Verdana"/>
              </a:rPr>
              <a:t>şekli </a:t>
            </a:r>
            <a:r>
              <a:rPr sz="2200" b="1" spc="-12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200" b="1" spc="-275" dirty="0">
                <a:solidFill>
                  <a:srgbClr val="3E3D2D"/>
                </a:solidFill>
                <a:latin typeface="Verdana"/>
                <a:cs typeface="Verdana"/>
              </a:rPr>
              <a:t>süresi </a:t>
            </a:r>
            <a:r>
              <a:rPr sz="2200" b="1" spc="-220" dirty="0">
                <a:solidFill>
                  <a:srgbClr val="3E3D2D"/>
                </a:solidFill>
                <a:latin typeface="Verdana"/>
                <a:cs typeface="Verdana"/>
              </a:rPr>
              <a:t>ders </a:t>
            </a:r>
            <a:r>
              <a:rPr sz="2200" b="1" spc="-215" dirty="0">
                <a:solidFill>
                  <a:srgbClr val="3E3D2D"/>
                </a:solidFill>
                <a:latin typeface="Verdana"/>
                <a:cs typeface="Verdana"/>
              </a:rPr>
              <a:t>yılı </a:t>
            </a:r>
            <a:r>
              <a:rPr sz="2200" b="1" spc="-150" dirty="0">
                <a:solidFill>
                  <a:srgbClr val="3E3D2D"/>
                </a:solidFill>
                <a:latin typeface="Verdana"/>
                <a:cs typeface="Verdana"/>
              </a:rPr>
              <a:t>başında </a:t>
            </a:r>
            <a:r>
              <a:rPr sz="2200" b="1" spc="-210" dirty="0">
                <a:solidFill>
                  <a:srgbClr val="3E3D2D"/>
                </a:solidFill>
                <a:latin typeface="Verdana"/>
                <a:cs typeface="Verdana"/>
              </a:rPr>
              <a:t>öğretmenler  </a:t>
            </a:r>
            <a:r>
              <a:rPr sz="2200" b="1" spc="-20" dirty="0">
                <a:solidFill>
                  <a:srgbClr val="3E3D2D"/>
                </a:solidFill>
                <a:latin typeface="Arial"/>
                <a:cs typeface="Arial"/>
              </a:rPr>
              <a:t>kurulunca </a:t>
            </a:r>
            <a:r>
              <a:rPr sz="2200" b="1" spc="-220" dirty="0">
                <a:solidFill>
                  <a:srgbClr val="3E3D2D"/>
                </a:solidFill>
                <a:latin typeface="Verdana"/>
                <a:cs typeface="Verdana"/>
              </a:rPr>
              <a:t>kararlaştırılarak </a:t>
            </a:r>
            <a:r>
              <a:rPr sz="2200" b="1" spc="-180" dirty="0">
                <a:solidFill>
                  <a:srgbClr val="3E3D2D"/>
                </a:solidFill>
                <a:latin typeface="Verdana"/>
                <a:cs typeface="Verdana"/>
              </a:rPr>
              <a:t>veli </a:t>
            </a:r>
            <a:r>
              <a:rPr sz="2200" b="1" spc="-125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200" b="1" spc="-165" dirty="0">
                <a:solidFill>
                  <a:srgbClr val="3E3D2D"/>
                </a:solidFill>
                <a:latin typeface="Verdana"/>
                <a:cs typeface="Verdana"/>
              </a:rPr>
              <a:t>öğrencilere  </a:t>
            </a:r>
            <a:r>
              <a:rPr sz="2200" b="1" spc="-40" dirty="0">
                <a:solidFill>
                  <a:srgbClr val="3E3D2D"/>
                </a:solidFill>
                <a:latin typeface="Arial"/>
                <a:cs typeface="Arial"/>
              </a:rPr>
              <a:t>duyurulur.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( </a:t>
            </a:r>
            <a:r>
              <a:rPr sz="2200" b="1" spc="-250" dirty="0">
                <a:solidFill>
                  <a:srgbClr val="FF0000"/>
                </a:solidFill>
                <a:latin typeface="Arial"/>
                <a:cs typeface="Arial"/>
              </a:rPr>
              <a:t>BU </a:t>
            </a:r>
            <a:r>
              <a:rPr sz="2200" b="1" spc="-290" dirty="0">
                <a:solidFill>
                  <a:srgbClr val="FF0000"/>
                </a:solidFill>
                <a:latin typeface="Arial"/>
                <a:cs typeface="Arial"/>
              </a:rPr>
              <a:t>SÜRE 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sz="22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80" dirty="0">
                <a:solidFill>
                  <a:srgbClr val="FF0000"/>
                </a:solidFill>
                <a:latin typeface="Arial"/>
                <a:cs typeface="Arial"/>
              </a:rPr>
              <a:t>DK)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2349055"/>
            <a:ext cx="602170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50" spc="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3600" b="1" spc="5" dirty="0">
                <a:solidFill>
                  <a:srgbClr val="FF0000"/>
                </a:solidFill>
                <a:latin typeface="Arial"/>
                <a:cs typeface="Arial"/>
              </a:rPr>
              <a:t>MADDE </a:t>
            </a:r>
            <a:r>
              <a:rPr sz="3600" b="1" spc="70" dirty="0">
                <a:solidFill>
                  <a:srgbClr val="FF0000"/>
                </a:solidFill>
                <a:latin typeface="Arial"/>
                <a:cs typeface="Arial"/>
              </a:rPr>
              <a:t>36- </a:t>
            </a:r>
            <a:r>
              <a:rPr sz="3600" b="1" spc="55" dirty="0">
                <a:solidFill>
                  <a:srgbClr val="FF0000"/>
                </a:solidFill>
                <a:latin typeface="Arial"/>
                <a:cs typeface="Arial"/>
              </a:rPr>
              <a:t>(1)</a:t>
            </a:r>
            <a:r>
              <a:rPr sz="3600" b="1" spc="3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spc="15" dirty="0">
                <a:solidFill>
                  <a:srgbClr val="FF0000"/>
                </a:solidFill>
                <a:latin typeface="Arial"/>
                <a:cs typeface="Arial"/>
              </a:rPr>
              <a:t>Okula</a:t>
            </a:r>
            <a:endParaRPr sz="3600">
              <a:latin typeface="Arial"/>
              <a:cs typeface="Arial"/>
            </a:endParaRPr>
          </a:p>
          <a:p>
            <a:pPr marL="286385" marR="5080" indent="10795">
              <a:lnSpc>
                <a:spcPct val="100000"/>
              </a:lnSpc>
            </a:pPr>
            <a:r>
              <a:rPr sz="3600" b="1" spc="114" dirty="0">
                <a:solidFill>
                  <a:srgbClr val="FF0000"/>
                </a:solidFill>
                <a:latin typeface="Arial"/>
                <a:cs typeface="Arial"/>
              </a:rPr>
              <a:t>devam </a:t>
            </a:r>
            <a:r>
              <a:rPr sz="3600" b="1" spc="-70" dirty="0">
                <a:solidFill>
                  <a:srgbClr val="FF0000"/>
                </a:solidFill>
                <a:latin typeface="Arial"/>
                <a:cs typeface="Arial"/>
              </a:rPr>
              <a:t>zorunludur. </a:t>
            </a:r>
            <a:r>
              <a:rPr sz="3600" b="1" spc="-10" dirty="0">
                <a:solidFill>
                  <a:srgbClr val="FF0000"/>
                </a:solidFill>
                <a:latin typeface="Arial"/>
                <a:cs typeface="Arial"/>
              </a:rPr>
              <a:t>Veliler,  </a:t>
            </a:r>
            <a:r>
              <a:rPr sz="3600" b="1" spc="-310" dirty="0">
                <a:solidFill>
                  <a:srgbClr val="FF0000"/>
                </a:solidFill>
                <a:latin typeface="Verdana"/>
                <a:cs typeface="Verdana"/>
              </a:rPr>
              <a:t>öğrencilerinin </a:t>
            </a:r>
            <a:r>
              <a:rPr sz="3600" b="1" spc="-265" dirty="0">
                <a:solidFill>
                  <a:srgbClr val="FF0000"/>
                </a:solidFill>
                <a:latin typeface="Verdana"/>
                <a:cs typeface="Verdana"/>
              </a:rPr>
              <a:t>okula  </a:t>
            </a:r>
            <a:r>
              <a:rPr sz="3600" b="1" spc="-270" dirty="0">
                <a:solidFill>
                  <a:srgbClr val="FF0000"/>
                </a:solidFill>
                <a:latin typeface="Verdana"/>
                <a:cs typeface="Verdana"/>
              </a:rPr>
              <a:t>devamını </a:t>
            </a:r>
            <a:r>
              <a:rPr sz="3600" b="1" spc="-235" dirty="0">
                <a:solidFill>
                  <a:srgbClr val="FF0000"/>
                </a:solidFill>
                <a:latin typeface="Verdana"/>
                <a:cs typeface="Verdana"/>
              </a:rPr>
              <a:t>sağlamakla  </a:t>
            </a:r>
            <a:r>
              <a:rPr sz="3600" b="1" spc="-15" dirty="0">
                <a:solidFill>
                  <a:srgbClr val="FF0000"/>
                </a:solidFill>
                <a:latin typeface="Arial"/>
                <a:cs typeface="Arial"/>
              </a:rPr>
              <a:t>yükümlüdürler</a:t>
            </a:r>
            <a:r>
              <a:rPr sz="2400" spc="-15" dirty="0">
                <a:solidFill>
                  <a:srgbClr val="3E3D2D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2349055"/>
            <a:ext cx="6358255" cy="22961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94005" marR="300355" indent="-281940">
              <a:lnSpc>
                <a:spcPct val="100699"/>
              </a:lnSpc>
              <a:spcBef>
                <a:spcPts val="8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-33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3E3D2D"/>
                </a:solidFill>
                <a:latin typeface="Arial"/>
                <a:cs typeface="Arial"/>
              </a:rPr>
              <a:t>b) </a:t>
            </a:r>
            <a:r>
              <a:rPr sz="2400" b="1" spc="-25" dirty="0">
                <a:solidFill>
                  <a:srgbClr val="3E3D2D"/>
                </a:solidFill>
                <a:latin typeface="Arial"/>
                <a:cs typeface="Arial"/>
              </a:rPr>
              <a:t>Günlük </a:t>
            </a:r>
            <a:r>
              <a:rPr sz="2400" b="1" spc="45" dirty="0">
                <a:solidFill>
                  <a:srgbClr val="3E3D2D"/>
                </a:solidFill>
                <a:latin typeface="Arial"/>
                <a:cs typeface="Arial"/>
              </a:rPr>
              <a:t>toplam </a:t>
            </a:r>
            <a:r>
              <a:rPr sz="2400" b="1" spc="-80" dirty="0">
                <a:solidFill>
                  <a:srgbClr val="3E3D2D"/>
                </a:solidFill>
                <a:latin typeface="Arial"/>
                <a:cs typeface="Arial"/>
              </a:rPr>
              <a:t>ders </a:t>
            </a:r>
            <a:r>
              <a:rPr sz="2400" b="1" spc="-35" dirty="0">
                <a:solidFill>
                  <a:srgbClr val="3E3D2D"/>
                </a:solidFill>
                <a:latin typeface="Arial"/>
                <a:cs typeface="Arial"/>
              </a:rPr>
              <a:t>saatinin </a:t>
            </a:r>
            <a:r>
              <a:rPr sz="2400" b="1" dirty="0">
                <a:solidFill>
                  <a:srgbClr val="3E3D2D"/>
                </a:solidFill>
                <a:latin typeface="Arial"/>
                <a:cs typeface="Arial"/>
              </a:rPr>
              <a:t>2 / 3 </a:t>
            </a:r>
            <a:r>
              <a:rPr sz="2400" b="1" spc="-30" dirty="0">
                <a:solidFill>
                  <a:srgbClr val="3E3D2D"/>
                </a:solidFill>
                <a:latin typeface="Arial"/>
                <a:cs typeface="Arial"/>
              </a:rPr>
              <a:t>ü </a:t>
            </a:r>
            <a:r>
              <a:rPr sz="2400" b="1" spc="-114" dirty="0">
                <a:solidFill>
                  <a:srgbClr val="3E3D2D"/>
                </a:solidFill>
                <a:latin typeface="Arial"/>
                <a:cs typeface="Arial"/>
              </a:rPr>
              <a:t>ve  </a:t>
            </a:r>
            <a:r>
              <a:rPr sz="2400" b="1" spc="95" dirty="0">
                <a:solidFill>
                  <a:srgbClr val="3E3D2D"/>
                </a:solidFill>
                <a:latin typeface="Arial"/>
                <a:cs typeface="Arial"/>
              </a:rPr>
              <a:t>daha </a:t>
            </a:r>
            <a:r>
              <a:rPr sz="2400" b="1" spc="-210" dirty="0">
                <a:solidFill>
                  <a:srgbClr val="3E3D2D"/>
                </a:solidFill>
                <a:latin typeface="Verdana"/>
                <a:cs typeface="Verdana"/>
              </a:rPr>
              <a:t>fazlasına</a:t>
            </a:r>
            <a:r>
              <a:rPr sz="2400" b="1" spc="-11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400" b="1" spc="-195" dirty="0">
                <a:solidFill>
                  <a:srgbClr val="3E3D2D"/>
                </a:solidFill>
                <a:latin typeface="Verdana"/>
                <a:cs typeface="Verdana"/>
              </a:rPr>
              <a:t>gelmeyenlerin</a:t>
            </a:r>
            <a:endParaRPr sz="2400">
              <a:latin typeface="Verdana"/>
              <a:cs typeface="Verdana"/>
            </a:endParaRPr>
          </a:p>
          <a:p>
            <a:pPr marL="287020" marR="5080">
              <a:lnSpc>
                <a:spcPct val="100000"/>
              </a:lnSpc>
            </a:pPr>
            <a:r>
              <a:rPr sz="2400" b="1" spc="-204" dirty="0">
                <a:solidFill>
                  <a:srgbClr val="3E3D2D"/>
                </a:solidFill>
                <a:latin typeface="Verdana"/>
                <a:cs typeface="Verdana"/>
              </a:rPr>
              <a:t>devamsızlığı </a:t>
            </a:r>
            <a:r>
              <a:rPr sz="2400" b="1" spc="-254" dirty="0">
                <a:solidFill>
                  <a:srgbClr val="3E3D2D"/>
                </a:solidFill>
                <a:latin typeface="Verdana"/>
                <a:cs typeface="Verdana"/>
              </a:rPr>
              <a:t>bir </a:t>
            </a:r>
            <a:r>
              <a:rPr sz="2400" b="1" spc="-215" dirty="0">
                <a:solidFill>
                  <a:srgbClr val="3E3D2D"/>
                </a:solidFill>
                <a:latin typeface="Verdana"/>
                <a:cs typeface="Verdana"/>
              </a:rPr>
              <a:t>gün, </a:t>
            </a:r>
            <a:r>
              <a:rPr sz="2400" b="1" spc="-185" dirty="0">
                <a:solidFill>
                  <a:srgbClr val="3E3D2D"/>
                </a:solidFill>
                <a:latin typeface="Verdana"/>
                <a:cs typeface="Verdana"/>
              </a:rPr>
              <a:t>diğer </a:t>
            </a:r>
            <a:r>
              <a:rPr sz="2400" b="1" spc="-220" dirty="0">
                <a:solidFill>
                  <a:srgbClr val="3E3D2D"/>
                </a:solidFill>
                <a:latin typeface="Verdana"/>
                <a:cs typeface="Verdana"/>
              </a:rPr>
              <a:t>devamsızlıklar  </a:t>
            </a:r>
            <a:r>
              <a:rPr sz="2400" b="1" spc="-225" dirty="0">
                <a:solidFill>
                  <a:srgbClr val="3E3D2D"/>
                </a:solidFill>
                <a:latin typeface="Verdana"/>
                <a:cs typeface="Verdana"/>
              </a:rPr>
              <a:t>ise </a:t>
            </a:r>
            <a:r>
              <a:rPr sz="2400" b="1" spc="-229" dirty="0">
                <a:solidFill>
                  <a:srgbClr val="3E3D2D"/>
                </a:solidFill>
                <a:latin typeface="Verdana"/>
                <a:cs typeface="Verdana"/>
              </a:rPr>
              <a:t>yarım </a:t>
            </a:r>
            <a:r>
              <a:rPr sz="2400" b="1" spc="-215" dirty="0">
                <a:solidFill>
                  <a:srgbClr val="3E3D2D"/>
                </a:solidFill>
                <a:latin typeface="Verdana"/>
                <a:cs typeface="Verdana"/>
              </a:rPr>
              <a:t>gün</a:t>
            </a:r>
            <a:r>
              <a:rPr sz="2400" b="1" spc="-1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400" b="1" spc="-240" dirty="0">
                <a:solidFill>
                  <a:srgbClr val="3E3D2D"/>
                </a:solidFill>
                <a:latin typeface="Verdana"/>
                <a:cs typeface="Verdana"/>
              </a:rPr>
              <a:t>sayılır.</a:t>
            </a:r>
            <a:endParaRPr sz="2400">
              <a:latin typeface="Verdana"/>
              <a:cs typeface="Verdana"/>
            </a:endParaRPr>
          </a:p>
          <a:p>
            <a:pPr marL="287020" marR="375920" indent="-274320">
              <a:lnSpc>
                <a:spcPct val="100000"/>
              </a:lnSpc>
              <a:spcBef>
                <a:spcPts val="58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400" b="1" spc="-365" dirty="0">
                <a:solidFill>
                  <a:srgbClr val="FF0000"/>
                </a:solidFill>
                <a:latin typeface="Verdana"/>
                <a:cs typeface="Verdana"/>
              </a:rPr>
              <a:t>5 </a:t>
            </a:r>
            <a:r>
              <a:rPr sz="2400" b="1" spc="-335" dirty="0">
                <a:solidFill>
                  <a:srgbClr val="FF0000"/>
                </a:solidFill>
                <a:latin typeface="Verdana"/>
                <a:cs typeface="Verdana"/>
              </a:rPr>
              <a:t>SAATE </a:t>
            </a:r>
            <a:r>
              <a:rPr sz="2400" b="1" spc="-270" dirty="0">
                <a:solidFill>
                  <a:srgbClr val="FF0000"/>
                </a:solidFill>
                <a:latin typeface="Verdana"/>
                <a:cs typeface="Verdana"/>
              </a:rPr>
              <a:t>KADAR </a:t>
            </a:r>
            <a:r>
              <a:rPr sz="2400" b="1" spc="-325" dirty="0">
                <a:solidFill>
                  <a:srgbClr val="FF0000"/>
                </a:solidFill>
                <a:latin typeface="Verdana"/>
                <a:cs typeface="Verdana"/>
              </a:rPr>
              <a:t>YARIM </a:t>
            </a:r>
            <a:r>
              <a:rPr sz="2400" b="1" spc="-150" dirty="0">
                <a:solidFill>
                  <a:srgbClr val="FF0000"/>
                </a:solidFill>
                <a:latin typeface="Verdana"/>
                <a:cs typeface="Verdana"/>
              </a:rPr>
              <a:t>GÜM </a:t>
            </a:r>
            <a:r>
              <a:rPr sz="2400" b="1" spc="-365" dirty="0">
                <a:solidFill>
                  <a:srgbClr val="FF0000"/>
                </a:solidFill>
                <a:latin typeface="Verdana"/>
                <a:cs typeface="Verdana"/>
              </a:rPr>
              <a:t>6 </a:t>
            </a:r>
            <a:r>
              <a:rPr sz="2400" b="1" spc="-27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400" b="1" spc="-560" dirty="0">
                <a:solidFill>
                  <a:srgbClr val="FF0000"/>
                </a:solidFill>
                <a:latin typeface="Verdana"/>
                <a:cs typeface="Verdana"/>
              </a:rPr>
              <a:t>ÜZERİ  </a:t>
            </a:r>
            <a:r>
              <a:rPr sz="2400" b="1" spc="-125" dirty="0">
                <a:solidFill>
                  <a:srgbClr val="FF0000"/>
                </a:solidFill>
                <a:latin typeface="Arial"/>
                <a:cs typeface="Arial"/>
              </a:rPr>
              <a:t>TAM</a:t>
            </a:r>
            <a:r>
              <a:rPr sz="2400" b="1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GÜN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0811" y="2351595"/>
            <a:ext cx="650430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98450" indent="-274320">
              <a:lnSpc>
                <a:spcPct val="100000"/>
              </a:lnSpc>
              <a:spcBef>
                <a:spcPts val="100"/>
              </a:spcBef>
            </a:pPr>
            <a:r>
              <a:rPr sz="1800" b="0" spc="360" dirty="0">
                <a:latin typeface="Arial"/>
                <a:cs typeface="Arial"/>
              </a:rPr>
              <a:t> </a:t>
            </a:r>
            <a:r>
              <a:rPr sz="2400" i="1" spc="-235" dirty="0">
                <a:solidFill>
                  <a:srgbClr val="FF0000"/>
                </a:solidFill>
                <a:latin typeface="Verdana"/>
                <a:cs typeface="Verdana"/>
              </a:rPr>
              <a:t>Devamsızlık </a:t>
            </a:r>
            <a:r>
              <a:rPr sz="2400" i="1" spc="-295" dirty="0">
                <a:solidFill>
                  <a:srgbClr val="FF0000"/>
                </a:solidFill>
                <a:latin typeface="Verdana"/>
                <a:cs typeface="Verdana"/>
              </a:rPr>
              <a:t>süresi </a:t>
            </a:r>
            <a:r>
              <a:rPr sz="2400" i="1" spc="-305" dirty="0">
                <a:solidFill>
                  <a:srgbClr val="FF0000"/>
                </a:solidFill>
                <a:latin typeface="Verdana"/>
                <a:cs typeface="Verdana"/>
              </a:rPr>
              <a:t>özürsüz </a:t>
            </a:r>
            <a:r>
              <a:rPr sz="2400" i="1" spc="-365" dirty="0">
                <a:solidFill>
                  <a:srgbClr val="FF0000"/>
                </a:solidFill>
                <a:latin typeface="Verdana"/>
                <a:cs typeface="Verdana"/>
              </a:rPr>
              <a:t>10 </a:t>
            </a:r>
            <a:r>
              <a:rPr sz="2400" i="1" spc="-225" dirty="0">
                <a:solidFill>
                  <a:srgbClr val="FF0000"/>
                </a:solidFill>
                <a:latin typeface="Verdana"/>
                <a:cs typeface="Verdana"/>
              </a:rPr>
              <a:t>günü,  </a:t>
            </a:r>
            <a:r>
              <a:rPr sz="2400" i="1" spc="60" dirty="0">
                <a:solidFill>
                  <a:srgbClr val="FF0000"/>
                </a:solidFill>
                <a:latin typeface="Arial"/>
                <a:cs typeface="Arial"/>
              </a:rPr>
              <a:t>toplamda </a:t>
            </a: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30 </a:t>
            </a:r>
            <a:r>
              <a:rPr sz="2400" i="1" spc="-10" dirty="0">
                <a:solidFill>
                  <a:srgbClr val="FF0000"/>
                </a:solidFill>
                <a:latin typeface="Arial"/>
                <a:cs typeface="Arial"/>
              </a:rPr>
              <a:t>günü </a:t>
            </a:r>
            <a:r>
              <a:rPr sz="2400" i="1" spc="-175" dirty="0">
                <a:solidFill>
                  <a:srgbClr val="FF0000"/>
                </a:solidFill>
                <a:latin typeface="Verdana"/>
                <a:cs typeface="Verdana"/>
              </a:rPr>
              <a:t>aşan </a:t>
            </a:r>
            <a:r>
              <a:rPr sz="2400" i="1" spc="-185" dirty="0">
                <a:solidFill>
                  <a:srgbClr val="FF0000"/>
                </a:solidFill>
                <a:latin typeface="Verdana"/>
                <a:cs typeface="Verdana"/>
              </a:rPr>
              <a:t>öğrenciler,</a:t>
            </a:r>
            <a:r>
              <a:rPr sz="2400" i="1" spc="1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i="1" spc="-240" dirty="0">
                <a:solidFill>
                  <a:srgbClr val="FF0000"/>
                </a:solidFill>
                <a:latin typeface="Verdana"/>
                <a:cs typeface="Verdana"/>
              </a:rPr>
              <a:t>ders</a:t>
            </a:r>
            <a:endParaRPr sz="2400">
              <a:latin typeface="Verdana"/>
              <a:cs typeface="Verdana"/>
            </a:endParaRPr>
          </a:p>
          <a:p>
            <a:pPr marL="287020" marR="5080">
              <a:lnSpc>
                <a:spcPct val="100000"/>
              </a:lnSpc>
              <a:tabLst>
                <a:tab pos="5041265" algn="l"/>
              </a:tabLst>
            </a:pPr>
            <a:r>
              <a:rPr sz="2400" i="1" spc="-204" dirty="0">
                <a:solidFill>
                  <a:srgbClr val="FF0000"/>
                </a:solidFill>
                <a:latin typeface="Verdana"/>
                <a:cs typeface="Verdana"/>
              </a:rPr>
              <a:t>puanları </a:t>
            </a:r>
            <a:r>
              <a:rPr sz="2400" i="1" spc="-170" dirty="0">
                <a:solidFill>
                  <a:srgbClr val="FF0000"/>
                </a:solidFill>
                <a:latin typeface="Verdana"/>
                <a:cs typeface="Verdana"/>
              </a:rPr>
              <a:t>ne </a:t>
            </a:r>
            <a:r>
              <a:rPr sz="2400" i="1" spc="-245" dirty="0">
                <a:solidFill>
                  <a:srgbClr val="FF0000"/>
                </a:solidFill>
                <a:latin typeface="Verdana"/>
                <a:cs typeface="Verdana"/>
              </a:rPr>
              <a:t>olursa </a:t>
            </a:r>
            <a:r>
              <a:rPr sz="2400" i="1" spc="-254" dirty="0">
                <a:solidFill>
                  <a:srgbClr val="FF0000"/>
                </a:solidFill>
                <a:latin typeface="Verdana"/>
                <a:cs typeface="Verdana"/>
              </a:rPr>
              <a:t>olsun </a:t>
            </a:r>
            <a:r>
              <a:rPr sz="2400" i="1" spc="-240" dirty="0">
                <a:solidFill>
                  <a:srgbClr val="FF0000"/>
                </a:solidFill>
                <a:latin typeface="Verdana"/>
                <a:cs typeface="Verdana"/>
              </a:rPr>
              <a:t>başarısız </a:t>
            </a:r>
            <a:r>
              <a:rPr sz="2400" i="1" spc="-245" dirty="0">
                <a:solidFill>
                  <a:srgbClr val="FF0000"/>
                </a:solidFill>
                <a:latin typeface="Verdana"/>
                <a:cs typeface="Verdana"/>
              </a:rPr>
              <a:t>sayılır </a:t>
            </a:r>
            <a:r>
              <a:rPr sz="2400" i="1" spc="-140" dirty="0">
                <a:solidFill>
                  <a:srgbClr val="FF0000"/>
                </a:solidFill>
                <a:latin typeface="Verdana"/>
                <a:cs typeface="Verdana"/>
              </a:rPr>
              <a:t>ve  </a:t>
            </a:r>
            <a:r>
              <a:rPr sz="2400" i="1" spc="-260" dirty="0">
                <a:solidFill>
                  <a:srgbClr val="FF0000"/>
                </a:solidFill>
                <a:latin typeface="Verdana"/>
                <a:cs typeface="Verdana"/>
              </a:rPr>
              <a:t>durumları </a:t>
            </a:r>
            <a:r>
              <a:rPr sz="2400" i="1" spc="-210" dirty="0">
                <a:solidFill>
                  <a:srgbClr val="FF0000"/>
                </a:solidFill>
                <a:latin typeface="Verdana"/>
                <a:cs typeface="Verdana"/>
              </a:rPr>
              <a:t>yazılı</a:t>
            </a:r>
            <a:r>
              <a:rPr sz="2400" i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i="1" spc="5" dirty="0">
                <a:solidFill>
                  <a:srgbClr val="FF0000"/>
                </a:solidFill>
                <a:latin typeface="Arial"/>
                <a:cs typeface="Arial"/>
              </a:rPr>
              <a:t>olarak</a:t>
            </a:r>
            <a:r>
              <a:rPr sz="2400" i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FF0000"/>
                </a:solidFill>
                <a:latin typeface="Arial"/>
                <a:cs typeface="Arial"/>
              </a:rPr>
              <a:t>velilerine	</a:t>
            </a:r>
            <a:r>
              <a:rPr sz="2400" i="1" spc="-80" dirty="0">
                <a:solidFill>
                  <a:srgbClr val="FF0000"/>
                </a:solidFill>
                <a:latin typeface="Arial"/>
                <a:cs typeface="Arial"/>
              </a:rPr>
              <a:t>bildirilir.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87020" marR="5080" indent="-274320">
              <a:lnSpc>
                <a:spcPct val="95000"/>
              </a:lnSpc>
              <a:spcBef>
                <a:spcPts val="210"/>
              </a:spcBef>
            </a:pPr>
            <a:r>
              <a:rPr sz="1450" spc="260" dirty="0">
                <a:solidFill>
                  <a:srgbClr val="94C600"/>
                </a:solidFill>
              </a:rPr>
              <a:t> </a:t>
            </a:r>
            <a:r>
              <a:rPr spc="-180" dirty="0"/>
              <a:t>MADDE </a:t>
            </a:r>
            <a:r>
              <a:rPr spc="-90" dirty="0"/>
              <a:t>160- </a:t>
            </a:r>
            <a:r>
              <a:rPr spc="-75" dirty="0"/>
              <a:t>(1) </a:t>
            </a:r>
            <a:r>
              <a:rPr spc="-95" dirty="0"/>
              <a:t>Okul </a:t>
            </a:r>
            <a:r>
              <a:rPr spc="-80" dirty="0"/>
              <a:t>öğrenci </a:t>
            </a:r>
            <a:r>
              <a:rPr spc="-45" dirty="0"/>
              <a:t>ödül </a:t>
            </a:r>
            <a:r>
              <a:rPr spc="-114" dirty="0"/>
              <a:t>ve </a:t>
            </a:r>
            <a:r>
              <a:rPr spc="-45" dirty="0"/>
              <a:t>disiplin kurulu,  </a:t>
            </a:r>
            <a:r>
              <a:rPr spc="-70" dirty="0"/>
              <a:t>derslerdeki </a:t>
            </a:r>
            <a:r>
              <a:rPr spc="-85" dirty="0"/>
              <a:t>gayret </a:t>
            </a:r>
            <a:r>
              <a:rPr spc="-114" dirty="0"/>
              <a:t>ve </a:t>
            </a:r>
            <a:r>
              <a:rPr spc="-80" dirty="0"/>
              <a:t>başarılarıyla </a:t>
            </a:r>
            <a:r>
              <a:rPr spc="-55" dirty="0"/>
              <a:t>üstünlük </a:t>
            </a:r>
            <a:r>
              <a:rPr spc="-85" dirty="0"/>
              <a:t>gösteren, </a:t>
            </a:r>
            <a:r>
              <a:rPr spc="-120" dirty="0"/>
              <a:t>özürsüz  </a:t>
            </a:r>
            <a:r>
              <a:rPr spc="-110" dirty="0"/>
              <a:t>devamsızlık </a:t>
            </a:r>
            <a:r>
              <a:rPr sz="2000" spc="-100" dirty="0">
                <a:solidFill>
                  <a:srgbClr val="FF0000"/>
                </a:solidFill>
              </a:rPr>
              <a:t>süresi 5 </a:t>
            </a:r>
            <a:r>
              <a:rPr sz="2000" spc="-90" dirty="0">
                <a:solidFill>
                  <a:srgbClr val="FF0000"/>
                </a:solidFill>
              </a:rPr>
              <a:t>günü </a:t>
            </a:r>
            <a:r>
              <a:rPr sz="2000" spc="-114" dirty="0">
                <a:solidFill>
                  <a:srgbClr val="FF0000"/>
                </a:solidFill>
              </a:rPr>
              <a:t>geçmeyen</a:t>
            </a:r>
            <a:r>
              <a:rPr spc="-114" dirty="0"/>
              <a:t>, </a:t>
            </a:r>
            <a:r>
              <a:rPr spc="-5" dirty="0"/>
              <a:t>tüm </a:t>
            </a:r>
            <a:r>
              <a:rPr spc="-75" dirty="0"/>
              <a:t>derslerden</a:t>
            </a:r>
            <a:r>
              <a:rPr spc="-280" dirty="0"/>
              <a:t> </a:t>
            </a:r>
            <a:r>
              <a:rPr spc="-90" dirty="0"/>
              <a:t>başarılı  </a:t>
            </a:r>
            <a:r>
              <a:rPr spc="-60" dirty="0"/>
              <a:t>olan, </a:t>
            </a:r>
            <a:r>
              <a:rPr spc="-75" dirty="0"/>
              <a:t>dönem </a:t>
            </a:r>
            <a:r>
              <a:rPr spc="-70" dirty="0"/>
              <a:t>puanlarının ağırlıklı </a:t>
            </a:r>
            <a:r>
              <a:rPr spc="-75" dirty="0"/>
              <a:t>ortalaması </a:t>
            </a:r>
            <a:r>
              <a:rPr spc="-90" dirty="0"/>
              <a:t>70,00 </a:t>
            </a:r>
            <a:r>
              <a:rPr spc="-35" dirty="0"/>
              <a:t>ten </a:t>
            </a:r>
            <a:r>
              <a:rPr spc="-150" dirty="0"/>
              <a:t>aşağı  </a:t>
            </a:r>
            <a:r>
              <a:rPr spc="-90" dirty="0"/>
              <a:t>olmayan </a:t>
            </a:r>
            <a:r>
              <a:rPr spc="-114" dirty="0"/>
              <a:t>ve </a:t>
            </a:r>
            <a:r>
              <a:rPr spc="-110" dirty="0"/>
              <a:t>davranış </a:t>
            </a:r>
            <a:r>
              <a:rPr spc="-85" dirty="0"/>
              <a:t>puanı </a:t>
            </a:r>
            <a:r>
              <a:rPr spc="-100" dirty="0"/>
              <a:t>100 </a:t>
            </a:r>
            <a:r>
              <a:rPr spc="-65" dirty="0"/>
              <a:t>olan</a:t>
            </a:r>
            <a:r>
              <a:rPr spc="-165" dirty="0"/>
              <a:t> </a:t>
            </a:r>
            <a:r>
              <a:rPr spc="-65" dirty="0"/>
              <a:t>öğrencilerden;</a:t>
            </a:r>
            <a:endParaRPr sz="2000"/>
          </a:p>
        </p:txBody>
      </p:sp>
      <p:sp>
        <p:nvSpPr>
          <p:cNvPr id="22" name="object 22"/>
          <p:cNvSpPr txBox="1"/>
          <p:nvPr/>
        </p:nvSpPr>
        <p:spPr>
          <a:xfrm>
            <a:off x="1190811" y="3605602"/>
            <a:ext cx="5836285" cy="2446020"/>
          </a:xfrm>
          <a:prstGeom prst="rect">
            <a:avLst/>
          </a:prstGeom>
        </p:spPr>
        <p:txBody>
          <a:bodyPr vert="horz" wrap="square" lIns="0" tIns="1917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spc="-100" dirty="0">
                <a:solidFill>
                  <a:srgbClr val="FF0000"/>
                </a:solidFill>
                <a:latin typeface="Arial"/>
                <a:cs typeface="Arial"/>
              </a:rPr>
              <a:t>a) </a:t>
            </a:r>
            <a:r>
              <a:rPr sz="2000" b="1" spc="-165" dirty="0">
                <a:solidFill>
                  <a:srgbClr val="002060"/>
                </a:solidFill>
                <a:latin typeface="Trebuchet MS"/>
                <a:cs typeface="Trebuchet MS"/>
              </a:rPr>
              <a:t>70,00-84,99 </a:t>
            </a:r>
            <a:r>
              <a:rPr sz="1900" spc="-75" dirty="0">
                <a:solidFill>
                  <a:srgbClr val="FF0000"/>
                </a:solidFill>
                <a:latin typeface="Arial"/>
                <a:cs typeface="Arial"/>
              </a:rPr>
              <a:t>arasındakileri teşekkür</a:t>
            </a:r>
            <a:r>
              <a:rPr sz="1900" spc="-2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90" dirty="0">
                <a:solidFill>
                  <a:srgbClr val="FF0000"/>
                </a:solidFill>
                <a:latin typeface="Arial"/>
                <a:cs typeface="Arial"/>
              </a:rPr>
              <a:t>belgesi</a:t>
            </a:r>
            <a:r>
              <a:rPr sz="1900" spc="-90" dirty="0">
                <a:solidFill>
                  <a:srgbClr val="3E3D2D"/>
                </a:solidFill>
                <a:latin typeface="Arial"/>
                <a:cs typeface="Arial"/>
              </a:rPr>
              <a:t>,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spc="-60" dirty="0">
                <a:solidFill>
                  <a:srgbClr val="FF0000"/>
                </a:solidFill>
                <a:latin typeface="Arial"/>
                <a:cs typeface="Arial"/>
              </a:rPr>
              <a:t>b) </a:t>
            </a:r>
            <a:r>
              <a:rPr sz="1900" b="1" spc="-85" dirty="0">
                <a:solidFill>
                  <a:srgbClr val="002060"/>
                </a:solidFill>
                <a:latin typeface="Arial"/>
                <a:cs typeface="Arial"/>
              </a:rPr>
              <a:t>85,00 </a:t>
            </a:r>
            <a:r>
              <a:rPr sz="1900" b="1" spc="-140" dirty="0">
                <a:solidFill>
                  <a:srgbClr val="002060"/>
                </a:solidFill>
                <a:latin typeface="Arial"/>
                <a:cs typeface="Arial"/>
              </a:rPr>
              <a:t>ve </a:t>
            </a:r>
            <a:r>
              <a:rPr sz="1900" b="1" spc="-130" dirty="0">
                <a:solidFill>
                  <a:srgbClr val="002060"/>
                </a:solidFill>
                <a:latin typeface="Arial"/>
                <a:cs typeface="Arial"/>
              </a:rPr>
              <a:t>daha </a:t>
            </a:r>
            <a:r>
              <a:rPr sz="1900" b="1" spc="-120" dirty="0">
                <a:solidFill>
                  <a:srgbClr val="002060"/>
                </a:solidFill>
                <a:latin typeface="Arial"/>
                <a:cs typeface="Arial"/>
              </a:rPr>
              <a:t>yukarı </a:t>
            </a:r>
            <a:r>
              <a:rPr sz="1900" spc="-60" dirty="0">
                <a:solidFill>
                  <a:srgbClr val="FF0000"/>
                </a:solidFill>
                <a:latin typeface="Arial"/>
                <a:cs typeface="Arial"/>
              </a:rPr>
              <a:t>olanları </a:t>
            </a:r>
            <a:r>
              <a:rPr sz="1900" spc="-40" dirty="0">
                <a:solidFill>
                  <a:srgbClr val="FF0000"/>
                </a:solidFill>
                <a:latin typeface="Arial"/>
                <a:cs typeface="Arial"/>
              </a:rPr>
              <a:t>takdir</a:t>
            </a:r>
            <a:r>
              <a:rPr sz="1900" spc="-1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90" dirty="0">
                <a:solidFill>
                  <a:srgbClr val="FF0000"/>
                </a:solidFill>
                <a:latin typeface="Arial"/>
                <a:cs typeface="Arial"/>
              </a:rPr>
              <a:t>belgesi</a:t>
            </a:r>
            <a:r>
              <a:rPr sz="1900" spc="-90" dirty="0">
                <a:solidFill>
                  <a:srgbClr val="3E3D2D"/>
                </a:solidFill>
                <a:latin typeface="Arial"/>
                <a:cs typeface="Arial"/>
              </a:rPr>
              <a:t>,</a:t>
            </a:r>
            <a:endParaRPr sz="1900">
              <a:latin typeface="Arial"/>
              <a:cs typeface="Arial"/>
            </a:endParaRPr>
          </a:p>
          <a:p>
            <a:pPr marL="287020" marR="5080" indent="-274955">
              <a:lnSpc>
                <a:spcPct val="95200"/>
              </a:lnSpc>
              <a:spcBef>
                <a:spcPts val="1475"/>
              </a:spcBef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1900" spc="-105" dirty="0">
                <a:solidFill>
                  <a:srgbClr val="3E3D2D"/>
                </a:solidFill>
                <a:latin typeface="Arial"/>
                <a:cs typeface="Arial"/>
              </a:rPr>
              <a:t>c) </a:t>
            </a:r>
            <a:r>
              <a:rPr sz="1900" spc="-65" dirty="0">
                <a:solidFill>
                  <a:srgbClr val="FF0000"/>
                </a:solidFill>
                <a:latin typeface="Arial"/>
                <a:cs typeface="Arial"/>
              </a:rPr>
              <a:t>Ortaöğrenim </a:t>
            </a:r>
            <a:r>
              <a:rPr sz="1900" spc="-105" dirty="0">
                <a:solidFill>
                  <a:srgbClr val="FF0000"/>
                </a:solidFill>
                <a:latin typeface="Arial"/>
                <a:cs typeface="Arial"/>
              </a:rPr>
              <a:t>süresince </a:t>
            </a:r>
            <a:r>
              <a:rPr sz="1900" spc="-90" dirty="0">
                <a:solidFill>
                  <a:srgbClr val="FF0000"/>
                </a:solidFill>
                <a:latin typeface="Arial"/>
                <a:cs typeface="Arial"/>
              </a:rPr>
              <a:t>en </a:t>
            </a:r>
            <a:r>
              <a:rPr sz="1900" spc="-175" dirty="0">
                <a:solidFill>
                  <a:srgbClr val="FF0000"/>
                </a:solidFill>
                <a:latin typeface="Arial"/>
                <a:cs typeface="Arial"/>
              </a:rPr>
              <a:t>az </a:t>
            </a:r>
            <a:r>
              <a:rPr sz="2000" b="1" spc="-145" dirty="0">
                <a:solidFill>
                  <a:srgbClr val="002060"/>
                </a:solidFill>
                <a:latin typeface="Trebuchet MS"/>
                <a:cs typeface="Trebuchet MS"/>
              </a:rPr>
              <a:t>üç </a:t>
            </a:r>
            <a:r>
              <a:rPr sz="1900" spc="-45" dirty="0">
                <a:solidFill>
                  <a:srgbClr val="FF0000"/>
                </a:solidFill>
                <a:latin typeface="Arial"/>
                <a:cs typeface="Arial"/>
              </a:rPr>
              <a:t>öğretim </a:t>
            </a:r>
            <a:r>
              <a:rPr sz="1900" spc="-70" dirty="0">
                <a:solidFill>
                  <a:srgbClr val="FF0000"/>
                </a:solidFill>
                <a:latin typeface="Arial"/>
                <a:cs typeface="Arial"/>
              </a:rPr>
              <a:t>yılının </a:t>
            </a:r>
            <a:r>
              <a:rPr sz="1900" spc="-25" dirty="0">
                <a:solidFill>
                  <a:srgbClr val="FF0000"/>
                </a:solidFill>
                <a:latin typeface="Arial"/>
                <a:cs typeface="Arial"/>
              </a:rPr>
              <a:t>bütün  </a:t>
            </a:r>
            <a:r>
              <a:rPr sz="1900" spc="-65" dirty="0">
                <a:solidFill>
                  <a:srgbClr val="FF0000"/>
                </a:solidFill>
                <a:latin typeface="Arial"/>
                <a:cs typeface="Arial"/>
              </a:rPr>
              <a:t>döneminde </a:t>
            </a:r>
            <a:r>
              <a:rPr sz="1900" spc="-40" dirty="0">
                <a:solidFill>
                  <a:srgbClr val="FF0000"/>
                </a:solidFill>
                <a:latin typeface="Arial"/>
                <a:cs typeface="Arial"/>
              </a:rPr>
              <a:t>takdir </a:t>
            </a:r>
            <a:r>
              <a:rPr sz="1900" spc="-95" dirty="0">
                <a:solidFill>
                  <a:srgbClr val="FF0000"/>
                </a:solidFill>
                <a:latin typeface="Arial"/>
                <a:cs typeface="Arial"/>
              </a:rPr>
              <a:t>belgesi </a:t>
            </a:r>
            <a:r>
              <a:rPr sz="1900" spc="-70" dirty="0">
                <a:solidFill>
                  <a:srgbClr val="FF0000"/>
                </a:solidFill>
                <a:latin typeface="Arial"/>
                <a:cs typeface="Arial"/>
              </a:rPr>
              <a:t>alanları </a:t>
            </a:r>
            <a:r>
              <a:rPr sz="1900" spc="-60" dirty="0">
                <a:solidFill>
                  <a:srgbClr val="FF0000"/>
                </a:solidFill>
                <a:latin typeface="Arial"/>
                <a:cs typeface="Arial"/>
              </a:rPr>
              <a:t>üstün </a:t>
            </a:r>
            <a:r>
              <a:rPr sz="1900" spc="-105" dirty="0">
                <a:solidFill>
                  <a:srgbClr val="FF0000"/>
                </a:solidFill>
                <a:latin typeface="Arial"/>
                <a:cs typeface="Arial"/>
              </a:rPr>
              <a:t>başarı </a:t>
            </a:r>
            <a:r>
              <a:rPr sz="1900" spc="-95" dirty="0">
                <a:solidFill>
                  <a:srgbClr val="FF0000"/>
                </a:solidFill>
                <a:latin typeface="Arial"/>
                <a:cs typeface="Arial"/>
              </a:rPr>
              <a:t>belgesi</a:t>
            </a:r>
            <a:r>
              <a:rPr sz="1900" spc="-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FF0000"/>
                </a:solidFill>
                <a:latin typeface="Arial"/>
                <a:cs typeface="Arial"/>
              </a:rPr>
              <a:t>ile  </a:t>
            </a:r>
            <a:r>
              <a:rPr sz="1900" spc="-45" dirty="0">
                <a:solidFill>
                  <a:srgbClr val="FF0000"/>
                </a:solidFill>
                <a:latin typeface="Arial"/>
                <a:cs typeface="Arial"/>
              </a:rPr>
              <a:t>ödüllendirir.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50" spc="2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2351595"/>
            <a:ext cx="6385560" cy="3256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tabLst>
                <a:tab pos="5013960" algn="l"/>
              </a:tabLst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400" b="1" spc="-180" dirty="0">
                <a:solidFill>
                  <a:srgbClr val="3E3D2D"/>
                </a:solidFill>
                <a:latin typeface="Verdana"/>
                <a:cs typeface="Verdana"/>
              </a:rPr>
              <a:t>Öğrencinin </a:t>
            </a:r>
            <a:r>
              <a:rPr sz="2400" b="1" spc="-215" dirty="0">
                <a:solidFill>
                  <a:srgbClr val="3E3D2D"/>
                </a:solidFill>
                <a:latin typeface="Verdana"/>
                <a:cs typeface="Verdana"/>
              </a:rPr>
              <a:t>devamsızlık </a:t>
            </a:r>
            <a:r>
              <a:rPr sz="2400" b="1" spc="-180" dirty="0">
                <a:solidFill>
                  <a:srgbClr val="3E3D2D"/>
                </a:solidFill>
                <a:latin typeface="Verdana"/>
                <a:cs typeface="Verdana"/>
              </a:rPr>
              <a:t>yaptığı </a:t>
            </a:r>
            <a:r>
              <a:rPr sz="2400" b="1" spc="-229" dirty="0">
                <a:solidFill>
                  <a:srgbClr val="3E3D2D"/>
                </a:solidFill>
                <a:latin typeface="Verdana"/>
                <a:cs typeface="Verdana"/>
              </a:rPr>
              <a:t>süreye  </a:t>
            </a:r>
            <a:r>
              <a:rPr sz="2400" b="1" spc="-260" dirty="0">
                <a:solidFill>
                  <a:srgbClr val="3E3D2D"/>
                </a:solidFill>
                <a:latin typeface="Verdana"/>
                <a:cs typeface="Verdana"/>
              </a:rPr>
              <a:t>ilişkin </a:t>
            </a:r>
            <a:r>
              <a:rPr sz="2400" b="1" spc="-65" dirty="0">
                <a:solidFill>
                  <a:srgbClr val="3E3D2D"/>
                </a:solidFill>
                <a:latin typeface="Arial"/>
                <a:cs typeface="Arial"/>
              </a:rPr>
              <a:t>özür </a:t>
            </a:r>
            <a:r>
              <a:rPr sz="2400" b="1" spc="-5" dirty="0">
                <a:solidFill>
                  <a:srgbClr val="3E3D2D"/>
                </a:solidFill>
                <a:latin typeface="Arial"/>
                <a:cs typeface="Arial"/>
              </a:rPr>
              <a:t>belgesi </a:t>
            </a:r>
            <a:r>
              <a:rPr sz="2400" b="1" spc="-120" dirty="0">
                <a:solidFill>
                  <a:srgbClr val="3E3D2D"/>
                </a:solidFill>
                <a:latin typeface="Verdana"/>
                <a:cs typeface="Verdana"/>
              </a:rPr>
              <a:t>veya </a:t>
            </a:r>
            <a:r>
              <a:rPr sz="2400" b="1" spc="-210" dirty="0">
                <a:solidFill>
                  <a:srgbClr val="3E3D2D"/>
                </a:solidFill>
                <a:latin typeface="Verdana"/>
                <a:cs typeface="Verdana"/>
              </a:rPr>
              <a:t>yazılı </a:t>
            </a:r>
            <a:r>
              <a:rPr sz="2400" b="1" spc="-195" dirty="0">
                <a:solidFill>
                  <a:srgbClr val="3E3D2D"/>
                </a:solidFill>
                <a:latin typeface="Verdana"/>
                <a:cs typeface="Verdana"/>
              </a:rPr>
              <a:t>veli </a:t>
            </a:r>
            <a:r>
              <a:rPr sz="2400" b="1" spc="-150" dirty="0">
                <a:solidFill>
                  <a:srgbClr val="3E3D2D"/>
                </a:solidFill>
                <a:latin typeface="Verdana"/>
                <a:cs typeface="Verdana"/>
              </a:rPr>
              <a:t>beyanı,  </a:t>
            </a:r>
            <a:r>
              <a:rPr sz="2400" b="1" spc="-75" dirty="0">
                <a:solidFill>
                  <a:srgbClr val="3E3D2D"/>
                </a:solidFill>
                <a:latin typeface="Arial"/>
                <a:cs typeface="Arial"/>
              </a:rPr>
              <a:t>özür </a:t>
            </a:r>
            <a:r>
              <a:rPr sz="2400" b="1" spc="-25" dirty="0">
                <a:solidFill>
                  <a:srgbClr val="3E3D2D"/>
                </a:solidFill>
                <a:latin typeface="Arial"/>
                <a:cs typeface="Arial"/>
              </a:rPr>
              <a:t>gününü </a:t>
            </a:r>
            <a:r>
              <a:rPr sz="2400" b="1" spc="5" dirty="0">
                <a:solidFill>
                  <a:srgbClr val="3E3D2D"/>
                </a:solidFill>
                <a:latin typeface="Arial"/>
                <a:cs typeface="Arial"/>
              </a:rPr>
              <a:t>takip </a:t>
            </a:r>
            <a:r>
              <a:rPr sz="2400" b="1" spc="30" dirty="0">
                <a:solidFill>
                  <a:srgbClr val="3E3D2D"/>
                </a:solidFill>
                <a:latin typeface="Arial"/>
                <a:cs typeface="Arial"/>
              </a:rPr>
              <a:t>eden</a:t>
            </a:r>
            <a:r>
              <a:rPr sz="2400" b="1" spc="380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3E3D2D"/>
                </a:solidFill>
                <a:latin typeface="Arial"/>
                <a:cs typeface="Arial"/>
              </a:rPr>
              <a:t>en</a:t>
            </a:r>
            <a:r>
              <a:rPr sz="2400" b="1" spc="60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400" b="1" spc="65" dirty="0">
                <a:solidFill>
                  <a:srgbClr val="3E3D2D"/>
                </a:solidFill>
                <a:latin typeface="Arial"/>
                <a:cs typeface="Arial"/>
              </a:rPr>
              <a:t>geç	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sz="2400" b="1" spc="-310" dirty="0">
                <a:solidFill>
                  <a:srgbClr val="3E3D2D"/>
                </a:solidFill>
                <a:latin typeface="Verdana"/>
                <a:cs typeface="Verdana"/>
              </a:rPr>
              <a:t>iş</a:t>
            </a:r>
            <a:r>
              <a:rPr sz="2400" b="1" spc="-44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400" b="1" spc="-235" dirty="0">
                <a:solidFill>
                  <a:srgbClr val="3E3D2D"/>
                </a:solidFill>
                <a:latin typeface="Verdana"/>
                <a:cs typeface="Verdana"/>
              </a:rPr>
              <a:t>günü  </a:t>
            </a:r>
            <a:r>
              <a:rPr sz="2400" b="1" spc="25" dirty="0">
                <a:solidFill>
                  <a:srgbClr val="3E3D2D"/>
                </a:solidFill>
                <a:latin typeface="Arial"/>
                <a:cs typeface="Arial"/>
              </a:rPr>
              <a:t>içinde </a:t>
            </a:r>
            <a:r>
              <a:rPr sz="2400" b="1" spc="-20" dirty="0">
                <a:solidFill>
                  <a:srgbClr val="3E3D2D"/>
                </a:solidFill>
                <a:latin typeface="Arial"/>
                <a:cs typeface="Arial"/>
              </a:rPr>
              <a:t>okul </a:t>
            </a:r>
            <a:r>
              <a:rPr sz="2400" b="1" spc="15" dirty="0">
                <a:solidFill>
                  <a:srgbClr val="3E3D2D"/>
                </a:solidFill>
                <a:latin typeface="Arial"/>
                <a:cs typeface="Arial"/>
              </a:rPr>
              <a:t>yönetimine </a:t>
            </a:r>
            <a:r>
              <a:rPr sz="2400" b="1" spc="-235" dirty="0">
                <a:solidFill>
                  <a:srgbClr val="3E3D2D"/>
                </a:solidFill>
                <a:latin typeface="Verdana"/>
                <a:cs typeface="Verdana"/>
              </a:rPr>
              <a:t>velisi </a:t>
            </a:r>
            <a:r>
              <a:rPr sz="2400" b="1" spc="-210" dirty="0">
                <a:solidFill>
                  <a:srgbClr val="3E3D2D"/>
                </a:solidFill>
                <a:latin typeface="Verdana"/>
                <a:cs typeface="Verdana"/>
              </a:rPr>
              <a:t>tarafından  </a:t>
            </a:r>
            <a:r>
              <a:rPr sz="2400" b="1" spc="-60" dirty="0">
                <a:solidFill>
                  <a:srgbClr val="3E3D2D"/>
                </a:solidFill>
                <a:latin typeface="Arial"/>
                <a:cs typeface="Arial"/>
              </a:rPr>
              <a:t>verilir </a:t>
            </a:r>
            <a:r>
              <a:rPr sz="2400" b="1" spc="50" dirty="0">
                <a:solidFill>
                  <a:srgbClr val="3E3D2D"/>
                </a:solidFill>
                <a:latin typeface="Arial"/>
                <a:cs typeface="Arial"/>
              </a:rPr>
              <a:t>ve </a:t>
            </a:r>
            <a:r>
              <a:rPr sz="2400" b="1" spc="-75" dirty="0">
                <a:solidFill>
                  <a:srgbClr val="3E3D2D"/>
                </a:solidFill>
                <a:latin typeface="Arial"/>
                <a:cs typeface="Arial"/>
              </a:rPr>
              <a:t>e-</a:t>
            </a:r>
            <a:r>
              <a:rPr sz="2400" b="1" spc="-75" dirty="0">
                <a:solidFill>
                  <a:srgbClr val="3E3D2D"/>
                </a:solidFill>
                <a:latin typeface="Verdana"/>
                <a:cs typeface="Verdana"/>
              </a:rPr>
              <a:t>Okul </a:t>
            </a:r>
            <a:r>
              <a:rPr sz="2400" b="1" spc="-254" dirty="0">
                <a:solidFill>
                  <a:srgbClr val="3E3D2D"/>
                </a:solidFill>
                <a:latin typeface="Verdana"/>
                <a:cs typeface="Verdana"/>
              </a:rPr>
              <a:t>sistemine işlenir. </a:t>
            </a:r>
            <a:r>
              <a:rPr sz="2400" b="1" spc="-295" dirty="0">
                <a:solidFill>
                  <a:srgbClr val="3E3D2D"/>
                </a:solidFill>
                <a:latin typeface="Verdana"/>
                <a:cs typeface="Verdana"/>
              </a:rPr>
              <a:t>Zorunlu  </a:t>
            </a:r>
            <a:r>
              <a:rPr sz="2400" b="1" spc="10" dirty="0">
                <a:solidFill>
                  <a:srgbClr val="3E3D2D"/>
                </a:solidFill>
                <a:latin typeface="Arial"/>
                <a:cs typeface="Arial"/>
              </a:rPr>
              <a:t>hallerde </a:t>
            </a:r>
            <a:r>
              <a:rPr sz="2400" b="1" spc="-65" dirty="0">
                <a:solidFill>
                  <a:srgbClr val="3E3D2D"/>
                </a:solidFill>
                <a:latin typeface="Arial"/>
                <a:cs typeface="Arial"/>
              </a:rPr>
              <a:t>özür </a:t>
            </a:r>
            <a:r>
              <a:rPr sz="2400" b="1" spc="-15" dirty="0">
                <a:solidFill>
                  <a:srgbClr val="3E3D2D"/>
                </a:solidFill>
                <a:latin typeface="Arial"/>
                <a:cs typeface="Arial"/>
              </a:rPr>
              <a:t>belgesinin </a:t>
            </a:r>
            <a:r>
              <a:rPr sz="2400" b="1" spc="-45" dirty="0">
                <a:solidFill>
                  <a:srgbClr val="3E3D2D"/>
                </a:solidFill>
                <a:latin typeface="Arial"/>
                <a:cs typeface="Arial"/>
              </a:rPr>
              <a:t>teslim </a:t>
            </a:r>
            <a:r>
              <a:rPr sz="2400" b="1" spc="-110" dirty="0">
                <a:solidFill>
                  <a:srgbClr val="3E3D2D"/>
                </a:solidFill>
                <a:latin typeface="Arial"/>
                <a:cs typeface="Arial"/>
              </a:rPr>
              <a:t>süresi </a:t>
            </a:r>
            <a:r>
              <a:rPr sz="2400" b="1" spc="-20" dirty="0">
                <a:solidFill>
                  <a:srgbClr val="3E3D2D"/>
                </a:solidFill>
                <a:latin typeface="Arial"/>
                <a:cs typeface="Arial"/>
              </a:rPr>
              <a:t>okul  </a:t>
            </a:r>
            <a:r>
              <a:rPr sz="2400" b="1" spc="25" dirty="0">
                <a:solidFill>
                  <a:srgbClr val="3E3D2D"/>
                </a:solidFill>
                <a:latin typeface="Arial"/>
                <a:cs typeface="Arial"/>
              </a:rPr>
              <a:t>yönetimince </a:t>
            </a:r>
            <a:r>
              <a:rPr sz="3600" b="1" spc="5" dirty="0">
                <a:solidFill>
                  <a:srgbClr val="FF0000"/>
                </a:solidFill>
                <a:latin typeface="Arial"/>
                <a:cs typeface="Arial"/>
              </a:rPr>
              <a:t>20 </a:t>
            </a:r>
            <a:r>
              <a:rPr sz="2400" b="1" spc="-310" dirty="0">
                <a:solidFill>
                  <a:srgbClr val="3E3D2D"/>
                </a:solidFill>
                <a:latin typeface="Verdana"/>
                <a:cs typeface="Verdana"/>
              </a:rPr>
              <a:t>iş </a:t>
            </a:r>
            <a:r>
              <a:rPr sz="2400" b="1" spc="-245" dirty="0">
                <a:solidFill>
                  <a:srgbClr val="3E3D2D"/>
                </a:solidFill>
                <a:latin typeface="Verdana"/>
                <a:cs typeface="Verdana"/>
              </a:rPr>
              <a:t>gününü </a:t>
            </a:r>
            <a:r>
              <a:rPr sz="2400" b="1" spc="-175" dirty="0">
                <a:solidFill>
                  <a:srgbClr val="3E3D2D"/>
                </a:solidFill>
                <a:latin typeface="Verdana"/>
                <a:cs typeface="Verdana"/>
              </a:rPr>
              <a:t>aşmamak  </a:t>
            </a:r>
            <a:r>
              <a:rPr sz="2400" b="1" spc="-235" dirty="0">
                <a:solidFill>
                  <a:srgbClr val="3E3D2D"/>
                </a:solidFill>
                <a:latin typeface="Verdana"/>
                <a:cs typeface="Verdana"/>
              </a:rPr>
              <a:t>üzere</a:t>
            </a:r>
            <a:r>
              <a:rPr sz="2400" b="1" spc="-145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400" b="1" spc="-229" dirty="0">
                <a:solidFill>
                  <a:srgbClr val="3E3D2D"/>
                </a:solidFill>
                <a:latin typeface="Verdana"/>
                <a:cs typeface="Verdana"/>
              </a:rPr>
              <a:t>uzatılabilir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0810" y="2346515"/>
            <a:ext cx="8105589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50" b="0" spc="-275" dirty="0">
                <a:latin typeface="Arial"/>
                <a:cs typeface="Arial"/>
              </a:rPr>
              <a:t></a:t>
            </a:r>
            <a:r>
              <a:rPr sz="4800" i="1" spc="-275" dirty="0">
                <a:solidFill>
                  <a:srgbClr val="00B0F0"/>
                </a:solidFill>
                <a:latin typeface="Arial"/>
                <a:cs typeface="Arial"/>
              </a:rPr>
              <a:t>SORUSU </a:t>
            </a:r>
            <a:r>
              <a:rPr sz="4800" i="1" spc="-165" dirty="0">
                <a:solidFill>
                  <a:srgbClr val="00B0F0"/>
                </a:solidFill>
                <a:latin typeface="Arial"/>
                <a:cs typeface="Arial"/>
              </a:rPr>
              <a:t>OLAN</a:t>
            </a:r>
            <a:r>
              <a:rPr sz="4800" i="1" spc="-68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4800" i="1" spc="-505" dirty="0" smtClean="0">
                <a:solidFill>
                  <a:srgbClr val="00B0F0"/>
                </a:solidFill>
                <a:latin typeface="Arial"/>
                <a:cs typeface="Arial"/>
              </a:rPr>
              <a:t>????</a:t>
            </a:r>
            <a:r>
              <a:rPr lang="tr-TR" sz="4800" i="1" spc="-505" dirty="0" smtClean="0">
                <a:solidFill>
                  <a:srgbClr val="00B0F0"/>
                </a:solidFill>
                <a:latin typeface="Arial"/>
                <a:cs typeface="Arial"/>
              </a:rPr>
              <a:t/>
            </a:r>
            <a:br>
              <a:rPr lang="tr-TR" sz="4800" i="1" spc="-505" dirty="0" smtClean="0">
                <a:solidFill>
                  <a:srgbClr val="00B0F0"/>
                </a:solidFill>
                <a:latin typeface="Arial"/>
                <a:cs typeface="Arial"/>
              </a:rPr>
            </a:br>
            <a:r>
              <a:rPr lang="tr-TR" sz="4800" i="1" spc="-505" dirty="0">
                <a:solidFill>
                  <a:srgbClr val="00B0F0"/>
                </a:solidFill>
              </a:rPr>
              <a:t/>
            </a:r>
            <a:br>
              <a:rPr lang="tr-TR" sz="4800" i="1" spc="-505" dirty="0">
                <a:solidFill>
                  <a:srgbClr val="00B0F0"/>
                </a:solidFill>
              </a:rPr>
            </a:br>
            <a:r>
              <a:rPr lang="tr-TR" sz="4800" i="1" spc="-505" dirty="0" smtClean="0">
                <a:solidFill>
                  <a:srgbClr val="00B0F0"/>
                </a:solidFill>
              </a:rPr>
              <a:t/>
            </a:r>
            <a:br>
              <a:rPr lang="tr-TR" sz="4800" i="1" spc="-505" dirty="0" smtClean="0">
                <a:solidFill>
                  <a:srgbClr val="00B0F0"/>
                </a:solidFill>
              </a:rPr>
            </a:br>
            <a:r>
              <a:rPr lang="tr-TR" sz="4800" i="1" spc="-505" dirty="0">
                <a:solidFill>
                  <a:srgbClr val="00B0F0"/>
                </a:solidFill>
              </a:rPr>
              <a:t/>
            </a:r>
            <a:br>
              <a:rPr lang="tr-TR" sz="4800" i="1" spc="-505" dirty="0">
                <a:solidFill>
                  <a:srgbClr val="00B0F0"/>
                </a:solidFill>
              </a:rPr>
            </a:br>
            <a:r>
              <a:rPr lang="tr-TR" sz="4800" i="1" spc="-505" dirty="0" smtClean="0">
                <a:solidFill>
                  <a:srgbClr val="00B0F0"/>
                </a:solidFill>
              </a:rPr>
              <a:t>                                 </a:t>
            </a:r>
            <a:r>
              <a:rPr lang="tr-TR" sz="4800" i="1" spc="-505" dirty="0" err="1" smtClean="0">
                <a:solidFill>
                  <a:srgbClr val="00B0F0"/>
                </a:solidFill>
              </a:rPr>
              <a:t>Tayyibat</a:t>
            </a:r>
            <a:r>
              <a:rPr lang="tr-TR" sz="4800" i="1" spc="-505" dirty="0" smtClean="0">
                <a:solidFill>
                  <a:srgbClr val="00B0F0"/>
                </a:solidFill>
              </a:rPr>
              <a:t> TANER</a:t>
            </a:r>
            <a:endParaRPr sz="4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22230" y="1004798"/>
            <a:ext cx="3458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85" dirty="0">
                <a:latin typeface="Verdana"/>
                <a:cs typeface="Verdana"/>
              </a:rPr>
              <a:t>Disiplin</a:t>
            </a:r>
            <a:r>
              <a:rPr spc="-254" dirty="0">
                <a:latin typeface="Verdana"/>
                <a:cs typeface="Verdana"/>
              </a:rPr>
              <a:t> </a:t>
            </a:r>
            <a:r>
              <a:rPr spc="-229" dirty="0">
                <a:latin typeface="Verdana"/>
                <a:cs typeface="Verdana"/>
              </a:rPr>
              <a:t>cezaları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90811" y="2349055"/>
            <a:ext cx="6160770" cy="25882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7020" marR="5080" indent="-274955">
              <a:lnSpc>
                <a:spcPct val="100299"/>
              </a:lnSpc>
              <a:spcBef>
                <a:spcPts val="9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400" b="1" spc="-75" dirty="0">
                <a:solidFill>
                  <a:srgbClr val="3E3D2D"/>
                </a:solidFill>
                <a:latin typeface="Arial"/>
                <a:cs typeface="Arial"/>
              </a:rPr>
              <a:t>MADDE </a:t>
            </a:r>
            <a:r>
              <a:rPr sz="2400" b="1" spc="-5" dirty="0">
                <a:solidFill>
                  <a:srgbClr val="3E3D2D"/>
                </a:solidFill>
                <a:latin typeface="Arial"/>
                <a:cs typeface="Arial"/>
              </a:rPr>
              <a:t>163</a:t>
            </a:r>
            <a:r>
              <a:rPr sz="2400" spc="-5" dirty="0">
                <a:solidFill>
                  <a:srgbClr val="3E3D2D"/>
                </a:solidFill>
                <a:latin typeface="Arial"/>
                <a:cs typeface="Arial"/>
              </a:rPr>
              <a:t>- </a:t>
            </a:r>
            <a:r>
              <a:rPr sz="2400" spc="5" dirty="0">
                <a:solidFill>
                  <a:srgbClr val="3E3D2D"/>
                </a:solidFill>
                <a:latin typeface="Arial"/>
                <a:cs typeface="Arial"/>
              </a:rPr>
              <a:t>(1) </a:t>
            </a:r>
            <a:r>
              <a:rPr sz="2400" b="1" spc="-170" dirty="0">
                <a:solidFill>
                  <a:srgbClr val="3E3D2D"/>
                </a:solidFill>
                <a:latin typeface="Verdana"/>
                <a:cs typeface="Verdana"/>
              </a:rPr>
              <a:t>Öğrencilere, </a:t>
            </a:r>
            <a:r>
              <a:rPr sz="2400" b="1" spc="-225" dirty="0">
                <a:solidFill>
                  <a:srgbClr val="3E3D2D"/>
                </a:solidFill>
                <a:latin typeface="Verdana"/>
                <a:cs typeface="Verdana"/>
              </a:rPr>
              <a:t>disiplin  </a:t>
            </a:r>
            <a:r>
              <a:rPr sz="2400" b="1" spc="-180" dirty="0">
                <a:solidFill>
                  <a:srgbClr val="3E3D2D"/>
                </a:solidFill>
                <a:latin typeface="Verdana"/>
                <a:cs typeface="Verdana"/>
              </a:rPr>
              <a:t>cezasını </a:t>
            </a:r>
            <a:r>
              <a:rPr sz="2400" b="1" spc="-225" dirty="0">
                <a:solidFill>
                  <a:srgbClr val="3E3D2D"/>
                </a:solidFill>
                <a:latin typeface="Verdana"/>
                <a:cs typeface="Verdana"/>
              </a:rPr>
              <a:t>gerektiren </a:t>
            </a:r>
            <a:r>
              <a:rPr sz="2400" b="1" spc="-215" dirty="0">
                <a:solidFill>
                  <a:srgbClr val="3E3D2D"/>
                </a:solidFill>
                <a:latin typeface="Verdana"/>
                <a:cs typeface="Verdana"/>
              </a:rPr>
              <a:t>davranış </a:t>
            </a:r>
            <a:r>
              <a:rPr sz="2400" b="1" spc="-14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400" b="1" spc="-254" dirty="0">
                <a:solidFill>
                  <a:srgbClr val="3E3D2D"/>
                </a:solidFill>
                <a:latin typeface="Verdana"/>
                <a:cs typeface="Verdana"/>
              </a:rPr>
              <a:t>fiillerinin  </a:t>
            </a:r>
            <a:r>
              <a:rPr sz="2400" b="1" spc="-20" dirty="0">
                <a:solidFill>
                  <a:srgbClr val="3E3D2D"/>
                </a:solidFill>
                <a:latin typeface="Arial"/>
                <a:cs typeface="Arial"/>
              </a:rPr>
              <a:t>niteliklerine</a:t>
            </a:r>
            <a:r>
              <a:rPr sz="2400" b="1" spc="130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E3D2D"/>
                </a:solidFill>
                <a:latin typeface="Arial"/>
                <a:cs typeface="Arial"/>
              </a:rPr>
              <a:t>göre;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i="1" spc="-175" dirty="0">
                <a:solidFill>
                  <a:srgbClr val="00B0F0"/>
                </a:solidFill>
                <a:latin typeface="Verdana"/>
                <a:cs typeface="Verdana"/>
              </a:rPr>
              <a:t>a)</a:t>
            </a:r>
            <a:r>
              <a:rPr sz="2000" b="1" i="1" spc="-22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000" b="1" i="1" spc="-175" dirty="0">
                <a:solidFill>
                  <a:srgbClr val="00B0F0"/>
                </a:solidFill>
                <a:latin typeface="Verdana"/>
                <a:cs typeface="Verdana"/>
              </a:rPr>
              <a:t>Kınama,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i="1" spc="-210" dirty="0">
                <a:solidFill>
                  <a:srgbClr val="00B0F0"/>
                </a:solidFill>
                <a:latin typeface="Verdana"/>
                <a:cs typeface="Verdana"/>
              </a:rPr>
              <a:t>b) </a:t>
            </a:r>
            <a:r>
              <a:rPr sz="2000" b="1" i="1" spc="-140" dirty="0">
                <a:solidFill>
                  <a:srgbClr val="00B0F0"/>
                </a:solidFill>
                <a:latin typeface="Verdana"/>
                <a:cs typeface="Verdana"/>
              </a:rPr>
              <a:t>Okuldan </a:t>
            </a:r>
            <a:r>
              <a:rPr sz="2000" b="1" i="1" spc="-185" dirty="0">
                <a:solidFill>
                  <a:srgbClr val="00B0F0"/>
                </a:solidFill>
                <a:latin typeface="Verdana"/>
                <a:cs typeface="Verdana"/>
              </a:rPr>
              <a:t>kısa </a:t>
            </a:r>
            <a:r>
              <a:rPr sz="2000" b="1" i="1" spc="-225" dirty="0">
                <a:solidFill>
                  <a:srgbClr val="00B0F0"/>
                </a:solidFill>
                <a:latin typeface="Verdana"/>
                <a:cs typeface="Verdana"/>
              </a:rPr>
              <a:t>süreli</a:t>
            </a:r>
            <a:r>
              <a:rPr sz="2000" b="1" i="1" spc="-8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000" b="1" i="1" spc="-200" dirty="0">
                <a:solidFill>
                  <a:srgbClr val="00B0F0"/>
                </a:solidFill>
                <a:latin typeface="Verdana"/>
                <a:cs typeface="Verdana"/>
              </a:rPr>
              <a:t>uzaklaştırma,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i="1" spc="-114" dirty="0">
                <a:solidFill>
                  <a:srgbClr val="00B0F0"/>
                </a:solidFill>
                <a:latin typeface="Verdana"/>
                <a:cs typeface="Verdana"/>
              </a:rPr>
              <a:t>c) </a:t>
            </a:r>
            <a:r>
              <a:rPr sz="2000" b="1" i="1" spc="-160" dirty="0">
                <a:solidFill>
                  <a:srgbClr val="00B0F0"/>
                </a:solidFill>
                <a:latin typeface="Verdana"/>
                <a:cs typeface="Verdana"/>
              </a:rPr>
              <a:t>Okul</a:t>
            </a:r>
            <a:r>
              <a:rPr sz="2000" b="1" i="1" spc="-25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000" b="1" i="1" spc="-190" dirty="0">
                <a:solidFill>
                  <a:srgbClr val="00B0F0"/>
                </a:solidFill>
                <a:latin typeface="Verdana"/>
                <a:cs typeface="Verdana"/>
              </a:rPr>
              <a:t>değiştirme,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i="1" spc="-114" dirty="0">
                <a:solidFill>
                  <a:srgbClr val="00B0F0"/>
                </a:solidFill>
                <a:latin typeface="Verdana"/>
                <a:cs typeface="Verdana"/>
              </a:rPr>
              <a:t>ç) </a:t>
            </a:r>
            <a:r>
              <a:rPr sz="2000" b="1" i="1" spc="-185" dirty="0">
                <a:solidFill>
                  <a:srgbClr val="00B0F0"/>
                </a:solidFill>
                <a:latin typeface="Verdana"/>
                <a:cs typeface="Verdana"/>
              </a:rPr>
              <a:t>Örgün eğitim </a:t>
            </a:r>
            <a:r>
              <a:rPr sz="2000" b="1" i="1" spc="-180" dirty="0">
                <a:solidFill>
                  <a:srgbClr val="00B0F0"/>
                </a:solidFill>
                <a:latin typeface="Verdana"/>
                <a:cs typeface="Verdana"/>
              </a:rPr>
              <a:t>dışına</a:t>
            </a:r>
            <a:r>
              <a:rPr sz="2000" b="1" i="1" spc="-155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000" b="1" i="1" spc="-135" dirty="0">
                <a:solidFill>
                  <a:srgbClr val="00B0F0"/>
                </a:solidFill>
                <a:latin typeface="Verdana"/>
                <a:cs typeface="Verdana"/>
              </a:rPr>
              <a:t>çıkarma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2295715"/>
            <a:ext cx="6476365" cy="324739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287020" marR="5080" indent="-274955">
              <a:lnSpc>
                <a:spcPct val="90100"/>
              </a:lnSpc>
              <a:spcBef>
                <a:spcPts val="515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800" spc="110" dirty="0" err="1" smtClean="0">
                <a:solidFill>
                  <a:srgbClr val="C00000"/>
                </a:solidFill>
                <a:latin typeface="Arial"/>
                <a:cs typeface="Arial"/>
              </a:rPr>
              <a:t>Anc</a:t>
            </a:r>
            <a:r>
              <a:rPr sz="2800" spc="1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55" dirty="0" err="1" smtClean="0">
                <a:solidFill>
                  <a:srgbClr val="C00000"/>
                </a:solidFill>
                <a:latin typeface="Arial"/>
                <a:cs typeface="Arial"/>
              </a:rPr>
              <a:t>ak</a:t>
            </a:r>
            <a:r>
              <a:rPr sz="2800" spc="5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3500" b="1" spc="-260" dirty="0">
                <a:solidFill>
                  <a:srgbClr val="0070C0"/>
                </a:solidFill>
                <a:latin typeface="Verdana"/>
                <a:cs typeface="Verdana"/>
              </a:rPr>
              <a:t>kınama </a:t>
            </a:r>
            <a:r>
              <a:rPr sz="2800" spc="-25" dirty="0">
                <a:solidFill>
                  <a:srgbClr val="C00000"/>
                </a:solidFill>
                <a:latin typeface="Verdana"/>
                <a:cs typeface="Verdana"/>
              </a:rPr>
              <a:t>cezası </a:t>
            </a:r>
            <a:r>
              <a:rPr sz="2800" spc="-85" dirty="0">
                <a:solidFill>
                  <a:srgbClr val="C00000"/>
                </a:solidFill>
                <a:latin typeface="Verdana"/>
                <a:cs typeface="Verdana"/>
              </a:rPr>
              <a:t>yerine  </a:t>
            </a:r>
            <a:r>
              <a:rPr sz="2800" spc="20" dirty="0">
                <a:solidFill>
                  <a:srgbClr val="C00000"/>
                </a:solidFill>
                <a:latin typeface="Verdana"/>
                <a:cs typeface="Verdana"/>
              </a:rPr>
              <a:t>öğrenci </a:t>
            </a:r>
            <a:r>
              <a:rPr sz="2800" spc="5" dirty="0">
                <a:solidFill>
                  <a:srgbClr val="C00000"/>
                </a:solidFill>
                <a:latin typeface="Verdana"/>
                <a:cs typeface="Verdana"/>
              </a:rPr>
              <a:t>ödül </a:t>
            </a:r>
            <a:r>
              <a:rPr sz="2800" spc="25" dirty="0">
                <a:solidFill>
                  <a:srgbClr val="C00000"/>
                </a:solidFill>
                <a:latin typeface="Verdana"/>
                <a:cs typeface="Verdana"/>
              </a:rPr>
              <a:t>ve </a:t>
            </a:r>
            <a:r>
              <a:rPr sz="2800" spc="-114" dirty="0">
                <a:solidFill>
                  <a:srgbClr val="C00000"/>
                </a:solidFill>
                <a:latin typeface="Verdana"/>
                <a:cs typeface="Verdana"/>
              </a:rPr>
              <a:t>disiplin </a:t>
            </a:r>
            <a:r>
              <a:rPr sz="2800" spc="-60" dirty="0">
                <a:solidFill>
                  <a:srgbClr val="C00000"/>
                </a:solidFill>
                <a:latin typeface="Verdana"/>
                <a:cs typeface="Verdana"/>
              </a:rPr>
              <a:t>kurulunca  </a:t>
            </a:r>
            <a:r>
              <a:rPr sz="2800" spc="-114" dirty="0">
                <a:solidFill>
                  <a:srgbClr val="C00000"/>
                </a:solidFill>
                <a:latin typeface="Verdana"/>
                <a:cs typeface="Verdana"/>
              </a:rPr>
              <a:t>Millî </a:t>
            </a:r>
            <a:r>
              <a:rPr sz="2800" spc="-135" dirty="0">
                <a:solidFill>
                  <a:srgbClr val="C00000"/>
                </a:solidFill>
                <a:latin typeface="Verdana"/>
                <a:cs typeface="Verdana"/>
              </a:rPr>
              <a:t>Eğitim </a:t>
            </a:r>
            <a:r>
              <a:rPr sz="2800" spc="-75" dirty="0">
                <a:solidFill>
                  <a:srgbClr val="C00000"/>
                </a:solidFill>
                <a:latin typeface="Verdana"/>
                <a:cs typeface="Verdana"/>
              </a:rPr>
              <a:t>Bakanlığı </a:t>
            </a:r>
            <a:r>
              <a:rPr sz="2800" spc="-135" dirty="0">
                <a:solidFill>
                  <a:srgbClr val="C00000"/>
                </a:solidFill>
                <a:latin typeface="Verdana"/>
                <a:cs typeface="Verdana"/>
              </a:rPr>
              <a:t>Eğitim</a:t>
            </a:r>
            <a:r>
              <a:rPr sz="2800" spc="-6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800" spc="-160" dirty="0">
                <a:solidFill>
                  <a:srgbClr val="C00000"/>
                </a:solidFill>
                <a:latin typeface="Verdana"/>
                <a:cs typeface="Verdana"/>
              </a:rPr>
              <a:t>Kurumları  </a:t>
            </a:r>
            <a:r>
              <a:rPr sz="2800" spc="-155" dirty="0">
                <a:solidFill>
                  <a:srgbClr val="C00000"/>
                </a:solidFill>
                <a:latin typeface="Verdana"/>
                <a:cs typeface="Verdana"/>
              </a:rPr>
              <a:t>Sosyal </a:t>
            </a:r>
            <a:r>
              <a:rPr sz="2800" spc="-185" dirty="0">
                <a:solidFill>
                  <a:srgbClr val="C00000"/>
                </a:solidFill>
                <a:latin typeface="Verdana"/>
                <a:cs typeface="Verdana"/>
              </a:rPr>
              <a:t>Etkinlikler </a:t>
            </a:r>
            <a:r>
              <a:rPr sz="2800" spc="-40" dirty="0">
                <a:solidFill>
                  <a:srgbClr val="C00000"/>
                </a:solidFill>
                <a:latin typeface="Verdana"/>
                <a:cs typeface="Verdana"/>
              </a:rPr>
              <a:t>Yönetmeliği  </a:t>
            </a:r>
            <a:r>
              <a:rPr sz="2800" dirty="0">
                <a:solidFill>
                  <a:srgbClr val="C00000"/>
                </a:solidFill>
                <a:latin typeface="Verdana"/>
                <a:cs typeface="Verdana"/>
              </a:rPr>
              <a:t>kapsamında </a:t>
            </a:r>
            <a:r>
              <a:rPr sz="2800" spc="-50" dirty="0">
                <a:solidFill>
                  <a:srgbClr val="C00000"/>
                </a:solidFill>
                <a:latin typeface="Verdana"/>
                <a:cs typeface="Verdana"/>
              </a:rPr>
              <a:t>belirlenen </a:t>
            </a:r>
            <a:r>
              <a:rPr sz="2800" spc="-40" dirty="0">
                <a:solidFill>
                  <a:srgbClr val="C00000"/>
                </a:solidFill>
                <a:latin typeface="Verdana"/>
                <a:cs typeface="Verdana"/>
              </a:rPr>
              <a:t>toplum  </a:t>
            </a:r>
            <a:r>
              <a:rPr sz="2800" spc="-130" dirty="0">
                <a:solidFill>
                  <a:srgbClr val="C00000"/>
                </a:solidFill>
                <a:latin typeface="Verdana"/>
                <a:cs typeface="Verdana"/>
              </a:rPr>
              <a:t>hizmeti </a:t>
            </a:r>
            <a:r>
              <a:rPr sz="2800" spc="-25" dirty="0">
                <a:solidFill>
                  <a:srgbClr val="C00000"/>
                </a:solidFill>
                <a:latin typeface="Verdana"/>
                <a:cs typeface="Verdana"/>
              </a:rPr>
              <a:t>çalışmalarından </a:t>
            </a:r>
            <a:r>
              <a:rPr sz="2800" spc="-155" dirty="0">
                <a:solidFill>
                  <a:srgbClr val="C00000"/>
                </a:solidFill>
                <a:latin typeface="Verdana"/>
                <a:cs typeface="Verdana"/>
              </a:rPr>
              <a:t>biri </a:t>
            </a:r>
            <a:r>
              <a:rPr sz="2800" spc="160" dirty="0">
                <a:solidFill>
                  <a:srgbClr val="C00000"/>
                </a:solidFill>
                <a:latin typeface="Verdana"/>
                <a:cs typeface="Verdana"/>
              </a:rPr>
              <a:t>de  </a:t>
            </a:r>
            <a:r>
              <a:rPr sz="2800" dirty="0">
                <a:solidFill>
                  <a:srgbClr val="C00000"/>
                </a:solidFill>
                <a:latin typeface="Arial"/>
                <a:cs typeface="Arial"/>
              </a:rPr>
              <a:t>verilebilir. </a:t>
            </a:r>
            <a:r>
              <a:rPr sz="2800" spc="-100" dirty="0">
                <a:solidFill>
                  <a:srgbClr val="C00000"/>
                </a:solidFill>
                <a:latin typeface="Arial"/>
                <a:cs typeface="Arial"/>
              </a:rPr>
              <a:t>Bu </a:t>
            </a:r>
            <a:r>
              <a:rPr sz="2800" spc="65" dirty="0">
                <a:solidFill>
                  <a:srgbClr val="C00000"/>
                </a:solidFill>
                <a:latin typeface="Arial"/>
                <a:cs typeface="Arial"/>
              </a:rPr>
              <a:t>durum </a:t>
            </a:r>
            <a:r>
              <a:rPr sz="2800" dirty="0">
                <a:solidFill>
                  <a:srgbClr val="C00000"/>
                </a:solidFill>
                <a:latin typeface="Arial"/>
                <a:cs typeface="Arial"/>
              </a:rPr>
              <a:t>e </a:t>
            </a:r>
            <a:r>
              <a:rPr sz="2800" spc="20" dirty="0">
                <a:solidFill>
                  <a:srgbClr val="C00000"/>
                </a:solidFill>
                <a:latin typeface="Arial"/>
                <a:cs typeface="Arial"/>
              </a:rPr>
              <a:t>-Okul </a:t>
            </a:r>
            <a:r>
              <a:rPr sz="2800" spc="-10" dirty="0">
                <a:solidFill>
                  <a:srgbClr val="C00000"/>
                </a:solidFill>
                <a:latin typeface="Arial"/>
                <a:cs typeface="Arial"/>
              </a:rPr>
              <a:t>sistemine  </a:t>
            </a:r>
            <a:r>
              <a:rPr sz="2800" spc="-135" dirty="0">
                <a:solidFill>
                  <a:srgbClr val="C00000"/>
                </a:solidFill>
                <a:latin typeface="Verdana"/>
                <a:cs typeface="Verdana"/>
              </a:rPr>
              <a:t>işlenmez.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30458" y="547598"/>
            <a:ext cx="6453505" cy="39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80"/>
              </a:lnSpc>
            </a:pPr>
            <a:r>
              <a:rPr b="0" spc="10" dirty="0">
                <a:latin typeface="Arial"/>
                <a:cs typeface="Arial"/>
              </a:rPr>
              <a:t>(</a:t>
            </a:r>
            <a:r>
              <a:rPr sz="2400" b="0" spc="10" dirty="0">
                <a:latin typeface="Arial"/>
                <a:cs typeface="Arial"/>
              </a:rPr>
              <a:t>2)</a:t>
            </a:r>
            <a:r>
              <a:rPr sz="2400" b="0" spc="90" dirty="0">
                <a:latin typeface="Arial"/>
                <a:cs typeface="Arial"/>
              </a:rPr>
              <a:t> </a:t>
            </a:r>
            <a:r>
              <a:rPr sz="2200" b="0" spc="-90" dirty="0">
                <a:solidFill>
                  <a:srgbClr val="FF0000"/>
                </a:solidFill>
                <a:latin typeface="Verdana"/>
                <a:cs typeface="Verdana"/>
              </a:rPr>
              <a:t>Disipline</a:t>
            </a:r>
            <a:r>
              <a:rPr sz="2200" b="0" spc="-2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0" spc="-55" dirty="0">
                <a:solidFill>
                  <a:srgbClr val="FF0000"/>
                </a:solidFill>
                <a:latin typeface="Verdana"/>
                <a:cs typeface="Verdana"/>
              </a:rPr>
              <a:t>konu</a:t>
            </a:r>
            <a:r>
              <a:rPr sz="2200" b="0" spc="-1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0" spc="15" dirty="0">
                <a:solidFill>
                  <a:srgbClr val="FF0000"/>
                </a:solidFill>
                <a:latin typeface="Verdana"/>
                <a:cs typeface="Verdana"/>
              </a:rPr>
              <a:t>olan</a:t>
            </a:r>
            <a:r>
              <a:rPr sz="2200" b="0" spc="-2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0" spc="-35" dirty="0">
                <a:solidFill>
                  <a:srgbClr val="FF0000"/>
                </a:solidFill>
                <a:latin typeface="Verdana"/>
                <a:cs typeface="Verdana"/>
              </a:rPr>
              <a:t>olaylar</a:t>
            </a:r>
            <a:r>
              <a:rPr sz="2200" b="0" spc="-2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0" spc="-85" dirty="0">
                <a:solidFill>
                  <a:srgbClr val="FF0000"/>
                </a:solidFill>
                <a:latin typeface="Verdana"/>
                <a:cs typeface="Verdana"/>
              </a:rPr>
              <a:t>okul</a:t>
            </a:r>
            <a:r>
              <a:rPr sz="2200" b="0" spc="-1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0" spc="10" dirty="0">
                <a:solidFill>
                  <a:srgbClr val="FF0000"/>
                </a:solidFill>
                <a:latin typeface="Verdana"/>
                <a:cs typeface="Verdana"/>
              </a:rPr>
              <a:t>öğrenci</a:t>
            </a:r>
            <a:r>
              <a:rPr sz="2200" b="0" spc="-1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0" dirty="0">
                <a:solidFill>
                  <a:srgbClr val="FF0000"/>
                </a:solidFill>
                <a:latin typeface="Verdana"/>
                <a:cs typeface="Verdana"/>
              </a:rPr>
              <a:t>ödül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2260" y="948791"/>
            <a:ext cx="5092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200" spc="25" dirty="0">
                <a:solidFill>
                  <a:srgbClr val="FF0000"/>
                </a:solidFill>
                <a:latin typeface="Verdana"/>
                <a:cs typeface="Verdana"/>
              </a:rPr>
              <a:t>ve</a:t>
            </a:r>
            <a:r>
              <a:rPr sz="2200" spc="-5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spc="-90" dirty="0">
                <a:solidFill>
                  <a:srgbClr val="FF0000"/>
                </a:solidFill>
                <a:latin typeface="Verdana"/>
                <a:cs typeface="Verdana"/>
              </a:rPr>
              <a:t>disiplin </a:t>
            </a:r>
            <a:r>
              <a:rPr sz="2200" spc="-65" dirty="0">
                <a:solidFill>
                  <a:srgbClr val="FF0000"/>
                </a:solidFill>
                <a:latin typeface="Verdana"/>
                <a:cs typeface="Verdana"/>
              </a:rPr>
              <a:t>kurulunda görüşülüp </a:t>
            </a:r>
            <a:r>
              <a:rPr sz="2200" spc="-40" dirty="0">
                <a:solidFill>
                  <a:srgbClr val="FF0000"/>
                </a:solidFill>
                <a:latin typeface="Verdana"/>
                <a:cs typeface="Verdana"/>
              </a:rPr>
              <a:t>karara  </a:t>
            </a:r>
            <a:r>
              <a:rPr sz="2200" spc="10" dirty="0">
                <a:solidFill>
                  <a:srgbClr val="FF0000"/>
                </a:solidFill>
                <a:latin typeface="Verdana"/>
                <a:cs typeface="Verdana"/>
              </a:rPr>
              <a:t>bağlandıktan</a:t>
            </a:r>
            <a:r>
              <a:rPr sz="2200" spc="-20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spc="-125" dirty="0">
                <a:solidFill>
                  <a:srgbClr val="FF0000"/>
                </a:solidFill>
                <a:latin typeface="Verdana"/>
                <a:cs typeface="Verdana"/>
              </a:rPr>
              <a:t>sonra;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0811" y="2349055"/>
            <a:ext cx="6129020" cy="280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32410" indent="-274320">
              <a:lnSpc>
                <a:spcPct val="100000"/>
              </a:lnSpc>
              <a:spcBef>
                <a:spcPts val="10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400" spc="20" dirty="0">
                <a:solidFill>
                  <a:srgbClr val="3E3D2D"/>
                </a:solidFill>
                <a:latin typeface="Arial"/>
                <a:cs typeface="Arial"/>
              </a:rPr>
              <a:t>a) </a:t>
            </a:r>
            <a:r>
              <a:rPr sz="2400" spc="-30" dirty="0">
                <a:solidFill>
                  <a:srgbClr val="00B0F0"/>
                </a:solidFill>
                <a:latin typeface="Verdana"/>
                <a:cs typeface="Verdana"/>
              </a:rPr>
              <a:t>Kınama </a:t>
            </a:r>
            <a:r>
              <a:rPr sz="2400" spc="20" dirty="0">
                <a:solidFill>
                  <a:srgbClr val="00B0F0"/>
                </a:solidFill>
                <a:latin typeface="Verdana"/>
                <a:cs typeface="Verdana"/>
              </a:rPr>
              <a:t>ve </a:t>
            </a:r>
            <a:r>
              <a:rPr sz="2400" spc="-10" dirty="0">
                <a:solidFill>
                  <a:srgbClr val="00B0F0"/>
                </a:solidFill>
                <a:latin typeface="Verdana"/>
                <a:cs typeface="Verdana"/>
              </a:rPr>
              <a:t>okuldan </a:t>
            </a:r>
            <a:r>
              <a:rPr sz="2400" spc="-125" dirty="0">
                <a:solidFill>
                  <a:srgbClr val="00B0F0"/>
                </a:solidFill>
                <a:latin typeface="Verdana"/>
                <a:cs typeface="Verdana"/>
              </a:rPr>
              <a:t>kısa </a:t>
            </a:r>
            <a:r>
              <a:rPr sz="2400" spc="-150" dirty="0">
                <a:solidFill>
                  <a:srgbClr val="00B0F0"/>
                </a:solidFill>
                <a:latin typeface="Verdana"/>
                <a:cs typeface="Verdana"/>
              </a:rPr>
              <a:t>süreli  </a:t>
            </a:r>
            <a:r>
              <a:rPr sz="2400" spc="-95" dirty="0">
                <a:solidFill>
                  <a:srgbClr val="00B0F0"/>
                </a:solidFill>
                <a:latin typeface="Verdana"/>
                <a:cs typeface="Verdana"/>
              </a:rPr>
              <a:t>uzaklaştırma </a:t>
            </a:r>
            <a:r>
              <a:rPr sz="2400" spc="-10" dirty="0">
                <a:solidFill>
                  <a:srgbClr val="00B0F0"/>
                </a:solidFill>
                <a:latin typeface="Verdana"/>
                <a:cs typeface="Verdana"/>
              </a:rPr>
              <a:t>cezaları </a:t>
            </a:r>
            <a:r>
              <a:rPr sz="2400" spc="-85" dirty="0">
                <a:solidFill>
                  <a:srgbClr val="00B0F0"/>
                </a:solidFill>
                <a:latin typeface="Verdana"/>
                <a:cs typeface="Verdana"/>
              </a:rPr>
              <a:t>okul</a:t>
            </a:r>
            <a:r>
              <a:rPr sz="2400" spc="-57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B0F0"/>
                </a:solidFill>
                <a:latin typeface="Verdana"/>
                <a:cs typeface="Verdana"/>
              </a:rPr>
              <a:t>müdürünün</a:t>
            </a:r>
            <a:r>
              <a:rPr sz="2400" spc="-60" dirty="0">
                <a:solidFill>
                  <a:srgbClr val="3E3D2D"/>
                </a:solidFill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306070" marR="243204" indent="-294005">
              <a:lnSpc>
                <a:spcPct val="100000"/>
              </a:lnSpc>
              <a:spcBef>
                <a:spcPts val="58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2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3E3D2D"/>
                </a:solidFill>
                <a:latin typeface="Arial"/>
                <a:cs typeface="Arial"/>
              </a:rPr>
              <a:t>b)</a:t>
            </a:r>
            <a:r>
              <a:rPr sz="2400" spc="190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0B0F0"/>
                </a:solidFill>
                <a:latin typeface="Verdana"/>
                <a:cs typeface="Verdana"/>
              </a:rPr>
              <a:t>Okul</a:t>
            </a:r>
            <a:r>
              <a:rPr sz="2400" spc="-16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00B0F0"/>
                </a:solidFill>
                <a:latin typeface="Verdana"/>
                <a:cs typeface="Verdana"/>
              </a:rPr>
              <a:t>değiştirme</a:t>
            </a:r>
            <a:r>
              <a:rPr sz="2400" spc="-20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B0F0"/>
                </a:solidFill>
                <a:latin typeface="Verdana"/>
                <a:cs typeface="Verdana"/>
              </a:rPr>
              <a:t>cezası,</a:t>
            </a:r>
            <a:r>
              <a:rPr sz="2400" spc="-204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00B0F0"/>
                </a:solidFill>
                <a:latin typeface="Verdana"/>
                <a:cs typeface="Verdana"/>
              </a:rPr>
              <a:t>ilçe</a:t>
            </a:r>
            <a:r>
              <a:rPr sz="2400" spc="-24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00B0F0"/>
                </a:solidFill>
                <a:latin typeface="Verdana"/>
                <a:cs typeface="Verdana"/>
              </a:rPr>
              <a:t>öğrenci  </a:t>
            </a:r>
            <a:r>
              <a:rPr sz="2400" spc="-30" dirty="0">
                <a:solidFill>
                  <a:srgbClr val="00B0F0"/>
                </a:solidFill>
                <a:latin typeface="Arial"/>
                <a:cs typeface="Arial"/>
              </a:rPr>
              <a:t>disiplin</a:t>
            </a:r>
            <a:r>
              <a:rPr sz="2400" spc="-6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00B0F0"/>
                </a:solidFill>
                <a:latin typeface="Arial"/>
                <a:cs typeface="Arial"/>
              </a:rPr>
              <a:t>kurulunun,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580"/>
              </a:spcBef>
            </a:pPr>
            <a:r>
              <a:rPr sz="1800" spc="360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800" spc="3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3E3D2D"/>
                </a:solidFill>
                <a:latin typeface="Arial"/>
                <a:cs typeface="Arial"/>
              </a:rPr>
              <a:t>c)</a:t>
            </a:r>
            <a:r>
              <a:rPr sz="2400" spc="204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B0F0"/>
                </a:solidFill>
                <a:latin typeface="Verdana"/>
                <a:cs typeface="Verdana"/>
              </a:rPr>
              <a:t>Örgün</a:t>
            </a:r>
            <a:r>
              <a:rPr sz="2400" spc="-17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00B0F0"/>
                </a:solidFill>
                <a:latin typeface="Verdana"/>
                <a:cs typeface="Verdana"/>
              </a:rPr>
              <a:t>eğitim</a:t>
            </a:r>
            <a:r>
              <a:rPr sz="2400" spc="-215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B0F0"/>
                </a:solidFill>
                <a:latin typeface="Verdana"/>
                <a:cs typeface="Verdana"/>
              </a:rPr>
              <a:t>dışına</a:t>
            </a:r>
            <a:r>
              <a:rPr sz="2400" spc="-229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00B0F0"/>
                </a:solidFill>
                <a:latin typeface="Verdana"/>
                <a:cs typeface="Verdana"/>
              </a:rPr>
              <a:t>çıkarma</a:t>
            </a:r>
            <a:r>
              <a:rPr sz="2400" spc="-225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B0F0"/>
                </a:solidFill>
                <a:latin typeface="Verdana"/>
                <a:cs typeface="Verdana"/>
              </a:rPr>
              <a:t>cezası,</a:t>
            </a:r>
            <a:r>
              <a:rPr sz="2400" spc="-21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340" dirty="0">
                <a:solidFill>
                  <a:srgbClr val="00B0F0"/>
                </a:solidFill>
                <a:latin typeface="Verdana"/>
                <a:cs typeface="Verdana"/>
              </a:rPr>
              <a:t>il  </a:t>
            </a:r>
            <a:r>
              <a:rPr sz="2400" spc="15" dirty="0">
                <a:solidFill>
                  <a:srgbClr val="00B0F0"/>
                </a:solidFill>
                <a:latin typeface="Verdana"/>
                <a:cs typeface="Verdana"/>
              </a:rPr>
              <a:t>öğrenci </a:t>
            </a:r>
            <a:r>
              <a:rPr sz="2400" spc="-95" dirty="0">
                <a:solidFill>
                  <a:srgbClr val="00B0F0"/>
                </a:solidFill>
                <a:latin typeface="Verdana"/>
                <a:cs typeface="Verdana"/>
              </a:rPr>
              <a:t>disiplin</a:t>
            </a:r>
            <a:r>
              <a:rPr sz="2400" spc="-475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00B0F0"/>
                </a:solidFill>
                <a:latin typeface="Verdana"/>
                <a:cs typeface="Verdana"/>
              </a:rPr>
              <a:t>kurulunun,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15" dirty="0">
                <a:solidFill>
                  <a:srgbClr val="00B0F0"/>
                </a:solidFill>
                <a:latin typeface="Verdana"/>
                <a:cs typeface="Verdana"/>
              </a:rPr>
              <a:t>onayından </a:t>
            </a:r>
            <a:r>
              <a:rPr sz="2400" spc="-75" dirty="0">
                <a:solidFill>
                  <a:srgbClr val="00B0F0"/>
                </a:solidFill>
                <a:latin typeface="Verdana"/>
                <a:cs typeface="Verdana"/>
              </a:rPr>
              <a:t>sonra</a:t>
            </a:r>
            <a:r>
              <a:rPr sz="2400" spc="-375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00B0F0"/>
                </a:solidFill>
                <a:latin typeface="Verdana"/>
                <a:cs typeface="Verdana"/>
              </a:rPr>
              <a:t>uygulanır</a:t>
            </a:r>
            <a:r>
              <a:rPr sz="2400" spc="-70" dirty="0">
                <a:solidFill>
                  <a:srgbClr val="3E3D2D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39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340" y="0"/>
            <a:ext cx="193040" cy="6858000"/>
          </a:xfrm>
          <a:custGeom>
            <a:avLst/>
            <a:gdLst/>
            <a:ahLst/>
            <a:cxnLst/>
            <a:rect l="l" t="t" r="r" b="b"/>
            <a:pathLst>
              <a:path w="193040" h="6858000">
                <a:moveTo>
                  <a:pt x="0" y="6858000"/>
                </a:moveTo>
                <a:lnTo>
                  <a:pt x="193040" y="6858000"/>
                </a:lnTo>
                <a:lnTo>
                  <a:pt x="1930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0967" y="0"/>
            <a:ext cx="1483995" cy="334010"/>
          </a:xfrm>
          <a:custGeom>
            <a:avLst/>
            <a:gdLst/>
            <a:ahLst/>
            <a:cxnLst/>
            <a:rect l="l" t="t" r="r" b="b"/>
            <a:pathLst>
              <a:path w="1483995" h="334010">
                <a:moveTo>
                  <a:pt x="0" y="334009"/>
                </a:moveTo>
                <a:lnTo>
                  <a:pt x="1483372" y="334009"/>
                </a:lnTo>
                <a:lnTo>
                  <a:pt x="1483372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0967" y="6521450"/>
            <a:ext cx="1483995" cy="336550"/>
          </a:xfrm>
          <a:custGeom>
            <a:avLst/>
            <a:gdLst/>
            <a:ahLst/>
            <a:cxnLst/>
            <a:rect l="l" t="t" r="r" b="b"/>
            <a:pathLst>
              <a:path w="1483995" h="336550">
                <a:moveTo>
                  <a:pt x="0" y="336550"/>
                </a:moveTo>
                <a:lnTo>
                  <a:pt x="1483372" y="336550"/>
                </a:lnTo>
                <a:lnTo>
                  <a:pt x="1483372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80" y="0"/>
            <a:ext cx="228600" cy="334010"/>
          </a:xfrm>
          <a:custGeom>
            <a:avLst/>
            <a:gdLst/>
            <a:ahLst/>
            <a:cxnLst/>
            <a:rect l="l" t="t" r="r" b="b"/>
            <a:pathLst>
              <a:path w="228600" h="334010">
                <a:moveTo>
                  <a:pt x="0" y="334009"/>
                </a:moveTo>
                <a:lnTo>
                  <a:pt x="228600" y="334009"/>
                </a:lnTo>
                <a:lnTo>
                  <a:pt x="2286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" y="6521450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0" y="336550"/>
                </a:moveTo>
                <a:lnTo>
                  <a:pt x="228600" y="336550"/>
                </a:lnTo>
                <a:lnTo>
                  <a:pt x="2286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4009"/>
                </a:moveTo>
                <a:lnTo>
                  <a:pt x="761987" y="334009"/>
                </a:lnTo>
                <a:lnTo>
                  <a:pt x="761987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8980" y="6521450"/>
            <a:ext cx="762000" cy="336550"/>
          </a:xfrm>
          <a:custGeom>
            <a:avLst/>
            <a:gdLst/>
            <a:ahLst/>
            <a:cxnLst/>
            <a:rect l="l" t="t" r="r" b="b"/>
            <a:pathLst>
              <a:path w="762000" h="336550">
                <a:moveTo>
                  <a:pt x="0" y="336550"/>
                </a:moveTo>
                <a:lnTo>
                  <a:pt x="761987" y="336550"/>
                </a:lnTo>
                <a:lnTo>
                  <a:pt x="761987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8140" y="6521450"/>
            <a:ext cx="1524000" cy="336550"/>
          </a:xfrm>
          <a:custGeom>
            <a:avLst/>
            <a:gdLst/>
            <a:ahLst/>
            <a:cxnLst/>
            <a:rect l="l" t="t" r="r" b="b"/>
            <a:pathLst>
              <a:path w="1524000" h="336550">
                <a:moveTo>
                  <a:pt x="0" y="336550"/>
                </a:moveTo>
                <a:lnTo>
                  <a:pt x="1524000" y="336550"/>
                </a:lnTo>
                <a:lnTo>
                  <a:pt x="15240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4140" y="0"/>
            <a:ext cx="149860" cy="6858000"/>
          </a:xfrm>
          <a:custGeom>
            <a:avLst/>
            <a:gdLst/>
            <a:ahLst/>
            <a:cxnLst/>
            <a:rect l="l" t="t" r="r" b="b"/>
            <a:pathLst>
              <a:path w="149859" h="6858000">
                <a:moveTo>
                  <a:pt x="0" y="6858000"/>
                </a:moveTo>
                <a:lnTo>
                  <a:pt x="149859" y="6858000"/>
                </a:lnTo>
                <a:lnTo>
                  <a:pt x="149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3214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4940" y="0"/>
            <a:ext cx="596900" cy="334010"/>
          </a:xfrm>
          <a:custGeom>
            <a:avLst/>
            <a:gdLst/>
            <a:ahLst/>
            <a:cxnLst/>
            <a:rect l="l" t="t" r="r" b="b"/>
            <a:pathLst>
              <a:path w="596900" h="334010">
                <a:moveTo>
                  <a:pt x="0" y="334009"/>
                </a:moveTo>
                <a:lnTo>
                  <a:pt x="596900" y="334009"/>
                </a:lnTo>
                <a:lnTo>
                  <a:pt x="596900" y="0"/>
                </a:lnTo>
                <a:lnTo>
                  <a:pt x="0" y="0"/>
                </a:lnTo>
                <a:lnTo>
                  <a:pt x="0" y="334009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4940" y="6521450"/>
            <a:ext cx="2743200" cy="336550"/>
          </a:xfrm>
          <a:custGeom>
            <a:avLst/>
            <a:gdLst/>
            <a:ahLst/>
            <a:cxnLst/>
            <a:rect l="l" t="t" r="r" b="b"/>
            <a:pathLst>
              <a:path w="2743200" h="336550">
                <a:moveTo>
                  <a:pt x="0" y="336550"/>
                </a:moveTo>
                <a:lnTo>
                  <a:pt x="2743200" y="336550"/>
                </a:lnTo>
                <a:lnTo>
                  <a:pt x="2743200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FFFFFF">
              <a:alpha val="1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" y="0"/>
            <a:ext cx="9099549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69" y="334009"/>
            <a:ext cx="8229600" cy="6187440"/>
          </a:xfrm>
          <a:custGeom>
            <a:avLst/>
            <a:gdLst/>
            <a:ahLst/>
            <a:cxnLst/>
            <a:rect l="l" t="t" r="r" b="b"/>
            <a:pathLst>
              <a:path w="8229600" h="6187440">
                <a:moveTo>
                  <a:pt x="0" y="0"/>
                </a:moveTo>
                <a:lnTo>
                  <a:pt x="8229600" y="0"/>
                </a:lnTo>
                <a:lnTo>
                  <a:pt x="8229600" y="6187440"/>
                </a:lnTo>
                <a:lnTo>
                  <a:pt x="0" y="618744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0" y="678179"/>
                </a:moveTo>
                <a:lnTo>
                  <a:pt x="3677919" y="678179"/>
                </a:lnTo>
                <a:lnTo>
                  <a:pt x="367791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1840" y="0"/>
            <a:ext cx="3677920" cy="678180"/>
          </a:xfrm>
          <a:custGeom>
            <a:avLst/>
            <a:gdLst/>
            <a:ahLst/>
            <a:cxnLst/>
            <a:rect l="l" t="t" r="r" b="b"/>
            <a:pathLst>
              <a:path w="3677920" h="678180">
                <a:moveTo>
                  <a:pt x="3677919" y="0"/>
                </a:moveTo>
                <a:lnTo>
                  <a:pt x="3677919" y="678179"/>
                </a:lnTo>
                <a:lnTo>
                  <a:pt x="0" y="678179"/>
                </a:lnTo>
                <a:lnTo>
                  <a:pt x="0" y="0"/>
                </a:lnTo>
              </a:path>
            </a:pathLst>
          </a:custGeom>
          <a:ln w="15240">
            <a:solidFill>
              <a:srgbClr val="74A5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8200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187" y="601979"/>
                </a:lnTo>
                <a:lnTo>
                  <a:pt x="3505187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122230" y="458698"/>
            <a:ext cx="586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85" dirty="0">
                <a:latin typeface="Verdana"/>
                <a:cs typeface="Verdana"/>
              </a:rPr>
              <a:t>Disiplin </a:t>
            </a:r>
            <a:r>
              <a:rPr spc="-270" dirty="0">
                <a:latin typeface="Verdana"/>
                <a:cs typeface="Verdana"/>
              </a:rPr>
              <a:t>cezasını</a:t>
            </a:r>
            <a:r>
              <a:rPr spc="-55" dirty="0">
                <a:latin typeface="Verdana"/>
                <a:cs typeface="Verdana"/>
              </a:rPr>
              <a:t> </a:t>
            </a:r>
            <a:r>
              <a:rPr spc="-340" dirty="0">
                <a:latin typeface="Verdana"/>
                <a:cs typeface="Verdana"/>
              </a:rPr>
              <a:t>gerektiren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22230" y="1004595"/>
            <a:ext cx="37261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15" dirty="0">
                <a:solidFill>
                  <a:srgbClr val="94C600"/>
                </a:solidFill>
                <a:latin typeface="Verdana"/>
                <a:cs typeface="Verdana"/>
              </a:rPr>
              <a:t>davranış </a:t>
            </a:r>
            <a:r>
              <a:rPr sz="3600" b="1" spc="-204" dirty="0">
                <a:solidFill>
                  <a:srgbClr val="94C600"/>
                </a:solidFill>
                <a:latin typeface="Verdana"/>
                <a:cs typeface="Verdana"/>
              </a:rPr>
              <a:t>ve </a:t>
            </a:r>
            <a:r>
              <a:rPr sz="3600" b="1" spc="-395" dirty="0">
                <a:solidFill>
                  <a:srgbClr val="94C600"/>
                </a:solidFill>
                <a:latin typeface="Verdana"/>
                <a:cs typeface="Verdana"/>
              </a:rPr>
              <a:t>fiiller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0811" y="2265235"/>
            <a:ext cx="6437630" cy="32588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87020" marR="365760" indent="-274320">
              <a:lnSpc>
                <a:spcPct val="81300"/>
              </a:lnSpc>
              <a:spcBef>
                <a:spcPts val="725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45" dirty="0">
                <a:solidFill>
                  <a:srgbClr val="3E3D2D"/>
                </a:solidFill>
                <a:latin typeface="Arial"/>
                <a:cs typeface="Arial"/>
              </a:rPr>
              <a:t>MADDE </a:t>
            </a:r>
            <a:r>
              <a:rPr sz="2000" b="1" spc="-5" dirty="0">
                <a:solidFill>
                  <a:srgbClr val="3E3D2D"/>
                </a:solidFill>
                <a:latin typeface="Arial"/>
                <a:cs typeface="Arial"/>
              </a:rPr>
              <a:t>164</a:t>
            </a:r>
            <a:r>
              <a:rPr sz="2000" spc="-5" dirty="0">
                <a:solidFill>
                  <a:srgbClr val="3E3D2D"/>
                </a:solidFill>
                <a:latin typeface="Arial"/>
                <a:cs typeface="Arial"/>
              </a:rPr>
              <a:t>- </a:t>
            </a:r>
            <a:r>
              <a:rPr sz="2800" b="1" spc="-235" dirty="0">
                <a:solidFill>
                  <a:srgbClr val="FF0000"/>
                </a:solidFill>
                <a:latin typeface="Verdana"/>
                <a:cs typeface="Verdana"/>
              </a:rPr>
              <a:t>Kınama </a:t>
            </a:r>
            <a:r>
              <a:rPr sz="2800" b="1" spc="-210" dirty="0">
                <a:solidFill>
                  <a:srgbClr val="FF0000"/>
                </a:solidFill>
                <a:latin typeface="Verdana"/>
                <a:cs typeface="Verdana"/>
              </a:rPr>
              <a:t>cezasını </a:t>
            </a:r>
            <a:r>
              <a:rPr sz="2000" spc="40" dirty="0">
                <a:solidFill>
                  <a:srgbClr val="3E3D2D"/>
                </a:solidFill>
                <a:latin typeface="Arial"/>
                <a:cs typeface="Arial"/>
              </a:rPr>
              <a:t>gerektiren  </a:t>
            </a:r>
            <a:r>
              <a:rPr sz="2000" spc="-50" dirty="0">
                <a:solidFill>
                  <a:srgbClr val="3E3D2D"/>
                </a:solidFill>
                <a:latin typeface="Verdana"/>
                <a:cs typeface="Verdana"/>
              </a:rPr>
              <a:t>davranışlar </a:t>
            </a:r>
            <a:r>
              <a:rPr sz="2000" spc="1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spc="-110" dirty="0">
                <a:solidFill>
                  <a:srgbClr val="3E3D2D"/>
                </a:solidFill>
                <a:latin typeface="Verdana"/>
                <a:cs typeface="Verdana"/>
              </a:rPr>
              <a:t>fiiller</a:t>
            </a:r>
            <a:r>
              <a:rPr sz="2000" spc="-560" dirty="0">
                <a:solidFill>
                  <a:srgbClr val="3E3D2D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3E3D2D"/>
                </a:solidFill>
                <a:latin typeface="Verdana"/>
                <a:cs typeface="Verdana"/>
              </a:rPr>
              <a:t>şunlardır: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837565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27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spc="75" dirty="0">
                <a:solidFill>
                  <a:srgbClr val="00B0F0"/>
                </a:solidFill>
                <a:latin typeface="Arial"/>
                <a:cs typeface="Arial"/>
              </a:rPr>
              <a:t>a)	</a:t>
            </a:r>
            <a:r>
              <a:rPr sz="2000" b="1" spc="-170" dirty="0">
                <a:solidFill>
                  <a:srgbClr val="00B0F0"/>
                </a:solidFill>
                <a:latin typeface="Verdana"/>
                <a:cs typeface="Verdana"/>
              </a:rPr>
              <a:t>Okulu, </a:t>
            </a:r>
            <a:r>
              <a:rPr sz="2000" b="1" spc="-180" dirty="0">
                <a:solidFill>
                  <a:srgbClr val="00B0F0"/>
                </a:solidFill>
                <a:latin typeface="Verdana"/>
                <a:cs typeface="Verdana"/>
              </a:rPr>
              <a:t>okul </a:t>
            </a:r>
            <a:r>
              <a:rPr sz="2000" b="1" spc="-190" dirty="0">
                <a:solidFill>
                  <a:srgbClr val="00B0F0"/>
                </a:solidFill>
                <a:latin typeface="Verdana"/>
                <a:cs typeface="Verdana"/>
              </a:rPr>
              <a:t>eşyasını </a:t>
            </a:r>
            <a:r>
              <a:rPr sz="2000" b="1" spc="-120" dirty="0">
                <a:solidFill>
                  <a:srgbClr val="00B0F0"/>
                </a:solidFill>
                <a:latin typeface="Verdana"/>
                <a:cs typeface="Verdana"/>
              </a:rPr>
              <a:t>ve </a:t>
            </a:r>
            <a:r>
              <a:rPr sz="2000" b="1" spc="-170" dirty="0">
                <a:solidFill>
                  <a:srgbClr val="00B0F0"/>
                </a:solidFill>
                <a:latin typeface="Verdana"/>
                <a:cs typeface="Verdana"/>
              </a:rPr>
              <a:t>çevresini</a:t>
            </a:r>
            <a:r>
              <a:rPr sz="2000" b="1" spc="-10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000" b="1" spc="-200" dirty="0">
                <a:solidFill>
                  <a:srgbClr val="00B0F0"/>
                </a:solidFill>
                <a:latin typeface="Verdana"/>
                <a:cs typeface="Verdana"/>
              </a:rPr>
              <a:t>kirletmek,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10" dirty="0">
                <a:solidFill>
                  <a:srgbClr val="FF0000"/>
                </a:solidFill>
                <a:latin typeface="Verdana"/>
                <a:cs typeface="Verdana"/>
              </a:rPr>
              <a:t>b) </a:t>
            </a:r>
            <a:r>
              <a:rPr sz="2000" b="1" spc="-160" dirty="0">
                <a:solidFill>
                  <a:srgbClr val="FF0000"/>
                </a:solidFill>
                <a:latin typeface="Verdana"/>
                <a:cs typeface="Verdana"/>
              </a:rPr>
              <a:t>Yapması </a:t>
            </a:r>
            <a:r>
              <a:rPr sz="2000" b="1" spc="-145" dirty="0">
                <a:solidFill>
                  <a:srgbClr val="FF0000"/>
                </a:solidFill>
                <a:latin typeface="Verdana"/>
                <a:cs typeface="Verdana"/>
              </a:rPr>
              <a:t>gereken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görevleri</a:t>
            </a:r>
            <a:r>
              <a:rPr sz="2000" b="1" spc="-1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130" dirty="0">
                <a:solidFill>
                  <a:srgbClr val="FF0000"/>
                </a:solidFill>
                <a:latin typeface="Verdana"/>
                <a:cs typeface="Verdana"/>
              </a:rPr>
              <a:t>yapmamak,</a:t>
            </a:r>
            <a:endParaRPr sz="2000">
              <a:latin typeface="Verdana"/>
              <a:cs typeface="Verdana"/>
            </a:endParaRPr>
          </a:p>
          <a:p>
            <a:pPr marL="287020" marR="786765" indent="-274320">
              <a:lnSpc>
                <a:spcPct val="8000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114" dirty="0">
                <a:solidFill>
                  <a:srgbClr val="00B0F0"/>
                </a:solidFill>
                <a:latin typeface="Verdana"/>
                <a:cs typeface="Verdana"/>
              </a:rPr>
              <a:t>c) </a:t>
            </a:r>
            <a:r>
              <a:rPr sz="2000" b="1" spc="-165" dirty="0">
                <a:solidFill>
                  <a:srgbClr val="00B0F0"/>
                </a:solidFill>
                <a:latin typeface="Verdana"/>
                <a:cs typeface="Verdana"/>
              </a:rPr>
              <a:t>Kılık</a:t>
            </a:r>
            <a:r>
              <a:rPr sz="2000" b="1" spc="-165" dirty="0">
                <a:solidFill>
                  <a:srgbClr val="00B0F0"/>
                </a:solidFill>
                <a:latin typeface="Arial"/>
                <a:cs typeface="Arial"/>
              </a:rPr>
              <a:t>-</a:t>
            </a:r>
            <a:r>
              <a:rPr sz="2000" b="1" spc="-165" dirty="0">
                <a:solidFill>
                  <a:srgbClr val="00B0F0"/>
                </a:solidFill>
                <a:latin typeface="Verdana"/>
                <a:cs typeface="Verdana"/>
              </a:rPr>
              <a:t>kıyafete </a:t>
            </a:r>
            <a:r>
              <a:rPr sz="2000" b="1" spc="-220" dirty="0">
                <a:solidFill>
                  <a:srgbClr val="00B0F0"/>
                </a:solidFill>
                <a:latin typeface="Verdana"/>
                <a:cs typeface="Verdana"/>
              </a:rPr>
              <a:t>ilişkin </a:t>
            </a:r>
            <a:r>
              <a:rPr sz="2000" b="1" spc="-185" dirty="0">
                <a:solidFill>
                  <a:srgbClr val="00B0F0"/>
                </a:solidFill>
                <a:latin typeface="Verdana"/>
                <a:cs typeface="Verdana"/>
              </a:rPr>
              <a:t>mevzuat </a:t>
            </a:r>
            <a:r>
              <a:rPr sz="2000" b="1" spc="-380" dirty="0">
                <a:solidFill>
                  <a:srgbClr val="00B0F0"/>
                </a:solidFill>
                <a:latin typeface="Verdana"/>
                <a:cs typeface="Verdana"/>
              </a:rPr>
              <a:t>hükümlerine  </a:t>
            </a:r>
            <a:r>
              <a:rPr sz="2000" b="1" spc="80" dirty="0">
                <a:solidFill>
                  <a:srgbClr val="00B0F0"/>
                </a:solidFill>
                <a:latin typeface="Arial"/>
                <a:cs typeface="Arial"/>
              </a:rPr>
              <a:t>uymamak,</a:t>
            </a:r>
            <a:endParaRPr sz="2000">
              <a:latin typeface="Arial"/>
              <a:cs typeface="Arial"/>
            </a:endParaRPr>
          </a:p>
          <a:p>
            <a:pPr marL="289560" marR="5080" indent="-277495">
              <a:lnSpc>
                <a:spcPct val="80000"/>
              </a:lnSpc>
              <a:spcBef>
                <a:spcPts val="480"/>
              </a:spcBef>
              <a:tabLst>
                <a:tab pos="829944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254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FF0000"/>
                </a:solidFill>
                <a:latin typeface="Arial"/>
                <a:cs typeface="Arial"/>
              </a:rPr>
              <a:t>ç)	</a:t>
            </a:r>
            <a:r>
              <a:rPr sz="2000" b="1" spc="-105" dirty="0">
                <a:solidFill>
                  <a:srgbClr val="FF0000"/>
                </a:solidFill>
                <a:latin typeface="Arial"/>
                <a:cs typeface="Arial"/>
              </a:rPr>
              <a:t>Tütün </a:t>
            </a:r>
            <a:r>
              <a:rPr sz="2000" b="1" spc="40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2000" b="1" spc="-40" dirty="0">
                <a:solidFill>
                  <a:srgbClr val="FF0000"/>
                </a:solidFill>
                <a:latin typeface="Arial"/>
                <a:cs typeface="Arial"/>
              </a:rPr>
              <a:t>tütün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mamullerini </a:t>
            </a:r>
            <a:r>
              <a:rPr sz="2000" b="1" spc="10" dirty="0">
                <a:solidFill>
                  <a:srgbClr val="FF0000"/>
                </a:solidFill>
                <a:latin typeface="Arial"/>
                <a:cs typeface="Arial"/>
              </a:rPr>
              <a:t>bulundurmak </a:t>
            </a:r>
            <a:r>
              <a:rPr sz="2000" b="1" spc="75" dirty="0">
                <a:solidFill>
                  <a:srgbClr val="FF0000"/>
                </a:solidFill>
                <a:latin typeface="Arial"/>
                <a:cs typeface="Arial"/>
              </a:rPr>
              <a:t>veya  </a:t>
            </a:r>
            <a:r>
              <a:rPr sz="2000" b="1" spc="35" dirty="0">
                <a:solidFill>
                  <a:srgbClr val="FF0000"/>
                </a:solidFill>
                <a:latin typeface="Arial"/>
                <a:cs typeface="Arial"/>
              </a:rPr>
              <a:t>kullanmak,</a:t>
            </a:r>
            <a:endParaRPr sz="2000">
              <a:latin typeface="Arial"/>
              <a:cs typeface="Arial"/>
            </a:endParaRPr>
          </a:p>
          <a:p>
            <a:pPr marL="289560" marR="1029969" indent="-277495">
              <a:lnSpc>
                <a:spcPct val="8000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10" dirty="0">
                <a:solidFill>
                  <a:srgbClr val="00B0F0"/>
                </a:solidFill>
                <a:latin typeface="Verdana"/>
                <a:cs typeface="Verdana"/>
              </a:rPr>
              <a:t>d) </a:t>
            </a:r>
            <a:r>
              <a:rPr sz="2000" b="1" spc="-190" dirty="0">
                <a:solidFill>
                  <a:srgbClr val="00B0F0"/>
                </a:solidFill>
                <a:latin typeface="Verdana"/>
                <a:cs typeface="Verdana"/>
              </a:rPr>
              <a:t>Başkasına </a:t>
            </a:r>
            <a:r>
              <a:rPr sz="2000" b="1" spc="-185" dirty="0">
                <a:solidFill>
                  <a:srgbClr val="00B0F0"/>
                </a:solidFill>
                <a:latin typeface="Verdana"/>
                <a:cs typeface="Verdana"/>
              </a:rPr>
              <a:t>ait </a:t>
            </a:r>
            <a:r>
              <a:rPr sz="2000" b="1" spc="-150" dirty="0">
                <a:solidFill>
                  <a:srgbClr val="00B0F0"/>
                </a:solidFill>
                <a:latin typeface="Verdana"/>
                <a:cs typeface="Verdana"/>
              </a:rPr>
              <a:t>eşyayı </a:t>
            </a:r>
            <a:r>
              <a:rPr sz="2000" b="1" spc="-245" dirty="0">
                <a:solidFill>
                  <a:srgbClr val="00B0F0"/>
                </a:solidFill>
                <a:latin typeface="Verdana"/>
                <a:cs typeface="Verdana"/>
              </a:rPr>
              <a:t>izinsiz </a:t>
            </a:r>
            <a:r>
              <a:rPr sz="2000" b="1" spc="-135" dirty="0">
                <a:solidFill>
                  <a:srgbClr val="00B0F0"/>
                </a:solidFill>
                <a:latin typeface="Verdana"/>
                <a:cs typeface="Verdana"/>
              </a:rPr>
              <a:t>almak </a:t>
            </a:r>
            <a:r>
              <a:rPr sz="2000" b="1" spc="-275" dirty="0">
                <a:solidFill>
                  <a:srgbClr val="00B0F0"/>
                </a:solidFill>
                <a:latin typeface="Verdana"/>
                <a:cs typeface="Verdana"/>
              </a:rPr>
              <a:t>veya  </a:t>
            </a:r>
            <a:r>
              <a:rPr sz="2000" b="1" spc="35" dirty="0">
                <a:solidFill>
                  <a:srgbClr val="00B0F0"/>
                </a:solidFill>
                <a:latin typeface="Arial"/>
                <a:cs typeface="Arial"/>
              </a:rPr>
              <a:t>kullanmak,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65" dirty="0">
                <a:solidFill>
                  <a:srgbClr val="FF0000"/>
                </a:solidFill>
                <a:latin typeface="Arial"/>
                <a:cs typeface="Arial"/>
              </a:rPr>
              <a:t>e) </a:t>
            </a:r>
            <a:r>
              <a:rPr sz="2000" b="1" spc="40" dirty="0">
                <a:solidFill>
                  <a:srgbClr val="FF0000"/>
                </a:solidFill>
                <a:latin typeface="Arial"/>
                <a:cs typeface="Arial"/>
              </a:rPr>
              <a:t>Yalan</a:t>
            </a:r>
            <a:r>
              <a:rPr sz="20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25" dirty="0">
                <a:solidFill>
                  <a:srgbClr val="FF0000"/>
                </a:solidFill>
                <a:latin typeface="Arial"/>
                <a:cs typeface="Arial"/>
              </a:rPr>
              <a:t>söylemek,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1228115"/>
            <a:ext cx="6551930" cy="438721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87020" marR="451484" indent="-274320">
              <a:lnSpc>
                <a:spcPct val="80100"/>
              </a:lnSpc>
              <a:spcBef>
                <a:spcPts val="625"/>
              </a:spcBef>
              <a:tabLst>
                <a:tab pos="631825" algn="l"/>
              </a:tabLst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650" spc="7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3E3D2D"/>
                </a:solidFill>
                <a:latin typeface="Arial"/>
                <a:cs typeface="Arial"/>
              </a:rPr>
              <a:t>f)	</a:t>
            </a:r>
            <a:r>
              <a:rPr sz="2200" b="1" spc="-150" dirty="0">
                <a:solidFill>
                  <a:srgbClr val="FF0000"/>
                </a:solidFill>
                <a:latin typeface="Verdana"/>
                <a:cs typeface="Verdana"/>
              </a:rPr>
              <a:t>Okula </a:t>
            </a:r>
            <a:r>
              <a:rPr sz="2200" b="1" spc="-145" dirty="0">
                <a:solidFill>
                  <a:srgbClr val="FF0000"/>
                </a:solidFill>
                <a:latin typeface="Verdana"/>
                <a:cs typeface="Verdana"/>
              </a:rPr>
              <a:t>geldiği </a:t>
            </a:r>
            <a:r>
              <a:rPr sz="2200" b="1" spc="-130" dirty="0">
                <a:solidFill>
                  <a:srgbClr val="FF0000"/>
                </a:solidFill>
                <a:latin typeface="Verdana"/>
                <a:cs typeface="Verdana"/>
              </a:rPr>
              <a:t>hâlde </a:t>
            </a:r>
            <a:r>
              <a:rPr sz="2200" b="1" spc="-280" dirty="0">
                <a:solidFill>
                  <a:srgbClr val="FF0000"/>
                </a:solidFill>
                <a:latin typeface="Verdana"/>
                <a:cs typeface="Verdana"/>
              </a:rPr>
              <a:t>özürsüz </a:t>
            </a:r>
            <a:r>
              <a:rPr sz="2200" b="1" spc="-204" dirty="0">
                <a:solidFill>
                  <a:srgbClr val="FF0000"/>
                </a:solidFill>
                <a:latin typeface="Verdana"/>
                <a:cs typeface="Verdana"/>
              </a:rPr>
              <a:t>eğitim </a:t>
            </a:r>
            <a:r>
              <a:rPr sz="2200" b="1" spc="-125" dirty="0">
                <a:solidFill>
                  <a:srgbClr val="FF0000"/>
                </a:solidFill>
                <a:latin typeface="Verdana"/>
                <a:cs typeface="Verdana"/>
              </a:rPr>
              <a:t>ve  </a:t>
            </a:r>
            <a:r>
              <a:rPr sz="2200" b="1" spc="-215" dirty="0">
                <a:solidFill>
                  <a:srgbClr val="FF0000"/>
                </a:solidFill>
                <a:latin typeface="Verdana"/>
                <a:cs typeface="Verdana"/>
              </a:rPr>
              <a:t>öğretim </a:t>
            </a:r>
            <a:r>
              <a:rPr sz="2200" b="1" spc="-190" dirty="0">
                <a:solidFill>
                  <a:srgbClr val="FF0000"/>
                </a:solidFill>
                <a:latin typeface="Verdana"/>
                <a:cs typeface="Verdana"/>
              </a:rPr>
              <a:t>faaliyetlerine, </a:t>
            </a:r>
            <a:r>
              <a:rPr sz="2200" b="1" spc="-210" dirty="0">
                <a:solidFill>
                  <a:srgbClr val="FF0000"/>
                </a:solidFill>
                <a:latin typeface="Verdana"/>
                <a:cs typeface="Verdana"/>
              </a:rPr>
              <a:t>törenlere, </a:t>
            </a:r>
            <a:r>
              <a:rPr sz="2200" b="1" spc="-200" dirty="0">
                <a:solidFill>
                  <a:srgbClr val="FF0000"/>
                </a:solidFill>
                <a:latin typeface="Verdana"/>
                <a:cs typeface="Verdana"/>
              </a:rPr>
              <a:t>sosyal  </a:t>
            </a:r>
            <a:r>
              <a:rPr sz="2200" b="1" spc="-210" dirty="0">
                <a:solidFill>
                  <a:srgbClr val="FF0000"/>
                </a:solidFill>
                <a:latin typeface="Verdana"/>
                <a:cs typeface="Verdana"/>
              </a:rPr>
              <a:t>etkinliklere </a:t>
            </a:r>
            <a:r>
              <a:rPr sz="2200" b="1" spc="-12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200" b="1" spc="-200" dirty="0">
                <a:solidFill>
                  <a:srgbClr val="FF0000"/>
                </a:solidFill>
                <a:latin typeface="Verdana"/>
                <a:cs typeface="Verdana"/>
              </a:rPr>
              <a:t>okul </a:t>
            </a:r>
            <a:r>
              <a:rPr sz="2200" b="1" spc="-180" dirty="0">
                <a:solidFill>
                  <a:srgbClr val="FF0000"/>
                </a:solidFill>
                <a:latin typeface="Verdana"/>
                <a:cs typeface="Verdana"/>
              </a:rPr>
              <a:t>pansiyonlarında </a:t>
            </a:r>
            <a:r>
              <a:rPr sz="2200" b="1" spc="-160" dirty="0">
                <a:solidFill>
                  <a:srgbClr val="FF0000"/>
                </a:solidFill>
                <a:latin typeface="Verdana"/>
                <a:cs typeface="Verdana"/>
              </a:rPr>
              <a:t>etüde  </a:t>
            </a:r>
            <a:r>
              <a:rPr sz="2200" b="1" spc="-180" dirty="0">
                <a:solidFill>
                  <a:srgbClr val="FF0000"/>
                </a:solidFill>
                <a:latin typeface="Verdana"/>
                <a:cs typeface="Verdana"/>
              </a:rPr>
              <a:t>katılmamak, </a:t>
            </a:r>
            <a:r>
              <a:rPr sz="2200" b="1" spc="-10" dirty="0">
                <a:solidFill>
                  <a:srgbClr val="FF0000"/>
                </a:solidFill>
                <a:latin typeface="Verdana"/>
                <a:cs typeface="Verdana"/>
              </a:rPr>
              <a:t>geç </a:t>
            </a:r>
            <a:r>
              <a:rPr sz="2200" b="1" spc="-190" dirty="0">
                <a:solidFill>
                  <a:srgbClr val="FF0000"/>
                </a:solidFill>
                <a:latin typeface="Verdana"/>
                <a:cs typeface="Verdana"/>
              </a:rPr>
              <a:t>katılmak </a:t>
            </a:r>
            <a:r>
              <a:rPr sz="2200" b="1" spc="-110" dirty="0">
                <a:solidFill>
                  <a:srgbClr val="FF0000"/>
                </a:solidFill>
                <a:latin typeface="Verdana"/>
                <a:cs typeface="Verdana"/>
              </a:rPr>
              <a:t>veya</a:t>
            </a:r>
            <a:r>
              <a:rPr sz="2200" b="1" spc="-2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spc="-175" dirty="0">
                <a:solidFill>
                  <a:srgbClr val="FF0000"/>
                </a:solidFill>
                <a:latin typeface="Verdana"/>
                <a:cs typeface="Verdana"/>
              </a:rPr>
              <a:t>bunlardan  </a:t>
            </a:r>
            <a:r>
              <a:rPr sz="2200" b="1" spc="-195" dirty="0">
                <a:solidFill>
                  <a:srgbClr val="FF0000"/>
                </a:solidFill>
                <a:latin typeface="Verdana"/>
                <a:cs typeface="Verdana"/>
              </a:rPr>
              <a:t>erken</a:t>
            </a:r>
            <a:r>
              <a:rPr sz="2200" b="1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spc="-190" dirty="0">
                <a:solidFill>
                  <a:srgbClr val="FF0000"/>
                </a:solidFill>
                <a:latin typeface="Verdana"/>
                <a:cs typeface="Verdana"/>
              </a:rPr>
              <a:t>ayrılmak,</a:t>
            </a:r>
            <a:endParaRPr sz="2200">
              <a:latin typeface="Verdana"/>
              <a:cs typeface="Verdana"/>
            </a:endParaRPr>
          </a:p>
          <a:p>
            <a:pPr marL="287020" marR="5080" indent="-274320">
              <a:lnSpc>
                <a:spcPct val="80000"/>
              </a:lnSpc>
              <a:spcBef>
                <a:spcPts val="525"/>
              </a:spcBef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200" b="1" spc="30" dirty="0">
                <a:solidFill>
                  <a:srgbClr val="3E3D2D"/>
                </a:solidFill>
                <a:latin typeface="Arial"/>
                <a:cs typeface="Arial"/>
              </a:rPr>
              <a:t>g) </a:t>
            </a:r>
            <a:r>
              <a:rPr sz="2200" b="1" spc="-25" dirty="0">
                <a:solidFill>
                  <a:srgbClr val="00B0F0"/>
                </a:solidFill>
                <a:latin typeface="Arial"/>
                <a:cs typeface="Arial"/>
              </a:rPr>
              <a:t>Okul kütüphanesi, </a:t>
            </a:r>
            <a:r>
              <a:rPr sz="2200" b="1" spc="-5" dirty="0">
                <a:solidFill>
                  <a:srgbClr val="00B0F0"/>
                </a:solidFill>
                <a:latin typeface="Arial"/>
                <a:cs typeface="Arial"/>
              </a:rPr>
              <a:t>atölye, laboratuvar,  </a:t>
            </a:r>
            <a:r>
              <a:rPr sz="2200" b="1" spc="-185" dirty="0">
                <a:solidFill>
                  <a:srgbClr val="00B0F0"/>
                </a:solidFill>
                <a:latin typeface="Verdana"/>
                <a:cs typeface="Verdana"/>
              </a:rPr>
              <a:t>pansiyon </a:t>
            </a:r>
            <a:r>
              <a:rPr sz="2200" b="1" spc="-110" dirty="0">
                <a:solidFill>
                  <a:srgbClr val="00B0F0"/>
                </a:solidFill>
                <a:latin typeface="Verdana"/>
                <a:cs typeface="Verdana"/>
              </a:rPr>
              <a:t>veya </a:t>
            </a:r>
            <a:r>
              <a:rPr sz="2200" b="1" spc="-170" dirty="0">
                <a:solidFill>
                  <a:srgbClr val="00B0F0"/>
                </a:solidFill>
                <a:latin typeface="Verdana"/>
                <a:cs typeface="Verdana"/>
              </a:rPr>
              <a:t>diğer </a:t>
            </a:r>
            <a:r>
              <a:rPr sz="2200" b="1" spc="-185" dirty="0">
                <a:solidFill>
                  <a:srgbClr val="00B0F0"/>
                </a:solidFill>
                <a:latin typeface="Verdana"/>
                <a:cs typeface="Verdana"/>
              </a:rPr>
              <a:t>bölümlerden </a:t>
            </a:r>
            <a:r>
              <a:rPr sz="2200" b="1" spc="-145" dirty="0">
                <a:solidFill>
                  <a:srgbClr val="00B0F0"/>
                </a:solidFill>
                <a:latin typeface="Verdana"/>
                <a:cs typeface="Verdana"/>
              </a:rPr>
              <a:t>aldığı </a:t>
            </a:r>
            <a:r>
              <a:rPr sz="2200" b="1" spc="-175" dirty="0">
                <a:solidFill>
                  <a:srgbClr val="00B0F0"/>
                </a:solidFill>
                <a:latin typeface="Verdana"/>
                <a:cs typeface="Verdana"/>
              </a:rPr>
              <a:t>kitap,  </a:t>
            </a:r>
            <a:r>
              <a:rPr sz="2200" b="1" spc="80" dirty="0">
                <a:solidFill>
                  <a:srgbClr val="00B0F0"/>
                </a:solidFill>
                <a:latin typeface="Arial"/>
                <a:cs typeface="Arial"/>
              </a:rPr>
              <a:t>araç-gereç </a:t>
            </a:r>
            <a:r>
              <a:rPr sz="2200" b="1" spc="50" dirty="0">
                <a:solidFill>
                  <a:srgbClr val="00B0F0"/>
                </a:solidFill>
                <a:latin typeface="Arial"/>
                <a:cs typeface="Arial"/>
              </a:rPr>
              <a:t>ve </a:t>
            </a:r>
            <a:r>
              <a:rPr sz="2200" b="1" spc="35" dirty="0">
                <a:solidFill>
                  <a:srgbClr val="00B0F0"/>
                </a:solidFill>
                <a:latin typeface="Arial"/>
                <a:cs typeface="Arial"/>
              </a:rPr>
              <a:t>malzemeyi, </a:t>
            </a:r>
            <a:r>
              <a:rPr sz="2200" b="1" spc="-50" dirty="0">
                <a:solidFill>
                  <a:srgbClr val="00B0F0"/>
                </a:solidFill>
                <a:latin typeface="Arial"/>
                <a:cs typeface="Arial"/>
              </a:rPr>
              <a:t>eksik</a:t>
            </a:r>
            <a:r>
              <a:rPr sz="2200" b="1" spc="19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 spc="50" dirty="0">
                <a:solidFill>
                  <a:srgbClr val="00B0F0"/>
                </a:solidFill>
                <a:latin typeface="Arial"/>
                <a:cs typeface="Arial"/>
              </a:rPr>
              <a:t>vermek</a:t>
            </a:r>
            <a:endParaRPr sz="2200">
              <a:latin typeface="Arial"/>
              <a:cs typeface="Arial"/>
            </a:endParaRPr>
          </a:p>
          <a:p>
            <a:pPr marL="287020">
              <a:lnSpc>
                <a:spcPts val="2120"/>
              </a:lnSpc>
            </a:pPr>
            <a:r>
              <a:rPr sz="2200" b="1" spc="55" dirty="0">
                <a:solidFill>
                  <a:srgbClr val="00B0F0"/>
                </a:solidFill>
                <a:latin typeface="Arial"/>
                <a:cs typeface="Arial"/>
              </a:rPr>
              <a:t>veya </a:t>
            </a:r>
            <a:r>
              <a:rPr sz="2200" b="1" spc="-20" dirty="0">
                <a:solidFill>
                  <a:srgbClr val="00B0F0"/>
                </a:solidFill>
                <a:latin typeface="Arial"/>
                <a:cs typeface="Arial"/>
              </a:rPr>
              <a:t>kötü</a:t>
            </a:r>
            <a:r>
              <a:rPr sz="2200" b="1" spc="1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 spc="5" dirty="0">
                <a:solidFill>
                  <a:srgbClr val="00B0F0"/>
                </a:solidFill>
                <a:latin typeface="Arial"/>
                <a:cs typeface="Arial"/>
              </a:rPr>
              <a:t>kullanmak,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640"/>
              </a:lnSpc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200" b="1" spc="-225" dirty="0">
                <a:solidFill>
                  <a:srgbClr val="3E3D2D"/>
                </a:solidFill>
                <a:latin typeface="Verdana"/>
                <a:cs typeface="Verdana"/>
              </a:rPr>
              <a:t>ğ) </a:t>
            </a:r>
            <a:r>
              <a:rPr sz="2200" b="1" spc="-114" dirty="0">
                <a:solidFill>
                  <a:srgbClr val="FF0000"/>
                </a:solidFill>
                <a:latin typeface="Verdana"/>
                <a:cs typeface="Verdana"/>
              </a:rPr>
              <a:t>Kaba </a:t>
            </a:r>
            <a:r>
              <a:rPr sz="2200" b="1" spc="-125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200" b="1" spc="-215" dirty="0">
                <a:solidFill>
                  <a:srgbClr val="FF0000"/>
                </a:solidFill>
                <a:latin typeface="Verdana"/>
                <a:cs typeface="Verdana"/>
              </a:rPr>
              <a:t>saygısız</a:t>
            </a:r>
            <a:r>
              <a:rPr sz="2200" b="1" spc="-4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spc="-165" dirty="0">
                <a:solidFill>
                  <a:srgbClr val="FF0000"/>
                </a:solidFill>
                <a:latin typeface="Verdana"/>
                <a:cs typeface="Verdana"/>
              </a:rPr>
              <a:t>davranmak,</a:t>
            </a:r>
            <a:endParaRPr sz="2200">
              <a:latin typeface="Verdana"/>
              <a:cs typeface="Verdana"/>
            </a:endParaRPr>
          </a:p>
          <a:p>
            <a:pPr marL="287020" marR="542290" indent="-274320" algn="just">
              <a:lnSpc>
                <a:spcPct val="80000"/>
              </a:lnSpc>
              <a:spcBef>
                <a:spcPts val="525"/>
              </a:spcBef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200" b="1" spc="10" dirty="0">
                <a:solidFill>
                  <a:srgbClr val="3E3D2D"/>
                </a:solidFill>
                <a:latin typeface="Arial"/>
                <a:cs typeface="Arial"/>
              </a:rPr>
              <a:t>h)</a:t>
            </a:r>
            <a:r>
              <a:rPr sz="2200" b="1" spc="630" dirty="0">
                <a:solidFill>
                  <a:srgbClr val="3E3D2D"/>
                </a:solidFill>
                <a:latin typeface="Arial"/>
                <a:cs typeface="Arial"/>
              </a:rPr>
              <a:t> </a:t>
            </a:r>
            <a:r>
              <a:rPr sz="2200" b="1" spc="-265" dirty="0">
                <a:solidFill>
                  <a:srgbClr val="00B0F0"/>
                </a:solidFill>
                <a:latin typeface="Verdana"/>
                <a:cs typeface="Verdana"/>
              </a:rPr>
              <a:t>Dersin </a:t>
            </a:r>
            <a:r>
              <a:rPr sz="2200" b="1" spc="-125" dirty="0">
                <a:solidFill>
                  <a:srgbClr val="00B0F0"/>
                </a:solidFill>
                <a:latin typeface="Verdana"/>
                <a:cs typeface="Verdana"/>
              </a:rPr>
              <a:t>ve </a:t>
            </a:r>
            <a:r>
              <a:rPr sz="2200" b="1" spc="-220" dirty="0">
                <a:solidFill>
                  <a:srgbClr val="00B0F0"/>
                </a:solidFill>
                <a:latin typeface="Verdana"/>
                <a:cs typeface="Verdana"/>
              </a:rPr>
              <a:t>ders </a:t>
            </a:r>
            <a:r>
              <a:rPr sz="2200" b="1" spc="-225" dirty="0">
                <a:solidFill>
                  <a:srgbClr val="00B0F0"/>
                </a:solidFill>
                <a:latin typeface="Verdana"/>
                <a:cs typeface="Verdana"/>
              </a:rPr>
              <a:t>dışı </a:t>
            </a:r>
            <a:r>
              <a:rPr sz="2200" b="1" spc="-204" dirty="0">
                <a:solidFill>
                  <a:srgbClr val="00B0F0"/>
                </a:solidFill>
                <a:latin typeface="Verdana"/>
                <a:cs typeface="Verdana"/>
              </a:rPr>
              <a:t>eğitim </a:t>
            </a:r>
            <a:r>
              <a:rPr sz="2200" b="1" spc="-225" dirty="0">
                <a:solidFill>
                  <a:srgbClr val="00B0F0"/>
                </a:solidFill>
                <a:latin typeface="Verdana"/>
                <a:cs typeface="Verdana"/>
              </a:rPr>
              <a:t>faaliyetlerinin  </a:t>
            </a:r>
            <a:r>
              <a:rPr sz="2200" b="1" spc="-215" dirty="0">
                <a:solidFill>
                  <a:srgbClr val="00B0F0"/>
                </a:solidFill>
                <a:latin typeface="Verdana"/>
                <a:cs typeface="Verdana"/>
              </a:rPr>
              <a:t>akışını </a:t>
            </a:r>
            <a:r>
              <a:rPr sz="2200" b="1" spc="-125" dirty="0">
                <a:solidFill>
                  <a:srgbClr val="00B0F0"/>
                </a:solidFill>
                <a:latin typeface="Verdana"/>
                <a:cs typeface="Verdana"/>
              </a:rPr>
              <a:t>ve </a:t>
            </a:r>
            <a:r>
              <a:rPr sz="2200" b="1" spc="-210" dirty="0">
                <a:solidFill>
                  <a:srgbClr val="00B0F0"/>
                </a:solidFill>
                <a:latin typeface="Verdana"/>
                <a:cs typeface="Verdana"/>
              </a:rPr>
              <a:t>düzenini </a:t>
            </a:r>
            <a:r>
              <a:rPr sz="2200" b="1" spc="-90" dirty="0">
                <a:solidFill>
                  <a:srgbClr val="00B0F0"/>
                </a:solidFill>
                <a:latin typeface="Verdana"/>
                <a:cs typeface="Verdana"/>
              </a:rPr>
              <a:t>bozacak </a:t>
            </a:r>
            <a:r>
              <a:rPr sz="2200" b="1" spc="-175" dirty="0">
                <a:solidFill>
                  <a:srgbClr val="00B0F0"/>
                </a:solidFill>
                <a:latin typeface="Verdana"/>
                <a:cs typeface="Verdana"/>
              </a:rPr>
              <a:t>davranışlarda  </a:t>
            </a:r>
            <a:r>
              <a:rPr sz="2200" b="1" dirty="0">
                <a:solidFill>
                  <a:srgbClr val="00B0F0"/>
                </a:solidFill>
                <a:latin typeface="Arial"/>
                <a:cs typeface="Arial"/>
              </a:rPr>
              <a:t>bulunmak,</a:t>
            </a:r>
            <a:endParaRPr sz="2200">
              <a:latin typeface="Arial"/>
              <a:cs typeface="Arial"/>
            </a:endParaRPr>
          </a:p>
          <a:p>
            <a:pPr marL="290830" marR="179705" indent="-278765">
              <a:lnSpc>
                <a:spcPts val="2120"/>
              </a:lnSpc>
              <a:spcBef>
                <a:spcPts val="505"/>
              </a:spcBef>
            </a:pPr>
            <a:r>
              <a:rPr sz="1650" spc="34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200" b="1" spc="-300" dirty="0">
                <a:solidFill>
                  <a:srgbClr val="3E3D2D"/>
                </a:solidFill>
                <a:latin typeface="Verdana"/>
                <a:cs typeface="Verdana"/>
              </a:rPr>
              <a:t>ı) </a:t>
            </a:r>
            <a:r>
              <a:rPr sz="2200" b="1" spc="-145" dirty="0">
                <a:solidFill>
                  <a:srgbClr val="FF0000"/>
                </a:solidFill>
                <a:latin typeface="Verdana"/>
                <a:cs typeface="Verdana"/>
              </a:rPr>
              <a:t>Kopya </a:t>
            </a:r>
            <a:r>
              <a:rPr sz="2200" b="1" spc="-120" dirty="0">
                <a:solidFill>
                  <a:srgbClr val="FF0000"/>
                </a:solidFill>
                <a:latin typeface="Verdana"/>
                <a:cs typeface="Verdana"/>
              </a:rPr>
              <a:t>çekmek </a:t>
            </a:r>
            <a:r>
              <a:rPr sz="2200" b="1" spc="-110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2200" b="1" spc="-170" dirty="0">
                <a:solidFill>
                  <a:srgbClr val="FF0000"/>
                </a:solidFill>
                <a:latin typeface="Verdana"/>
                <a:cs typeface="Verdana"/>
              </a:rPr>
              <a:t>çekilmesine  </a:t>
            </a:r>
            <a:r>
              <a:rPr sz="2200" b="1" spc="-185" dirty="0">
                <a:solidFill>
                  <a:srgbClr val="FF0000"/>
                </a:solidFill>
                <a:latin typeface="Verdana"/>
                <a:cs typeface="Verdana"/>
              </a:rPr>
              <a:t>yardımcı</a:t>
            </a:r>
            <a:r>
              <a:rPr sz="2200" b="1" spc="-1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spc="25" dirty="0">
                <a:solidFill>
                  <a:srgbClr val="FF0000"/>
                </a:solidFill>
                <a:latin typeface="Arial"/>
                <a:cs typeface="Arial"/>
              </a:rPr>
              <a:t>olmak,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11" y="2290635"/>
            <a:ext cx="642747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5645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19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B0F0"/>
                </a:solidFill>
                <a:latin typeface="Arial"/>
                <a:cs typeface="Arial"/>
              </a:rPr>
              <a:t>i)	</a:t>
            </a:r>
            <a:r>
              <a:rPr sz="2000" b="1" spc="-200" dirty="0">
                <a:solidFill>
                  <a:srgbClr val="00B0F0"/>
                </a:solidFill>
                <a:latin typeface="Verdana"/>
                <a:cs typeface="Verdana"/>
              </a:rPr>
              <a:t>Yatılı </a:t>
            </a:r>
            <a:r>
              <a:rPr sz="2000" b="1" spc="-160" dirty="0">
                <a:solidFill>
                  <a:srgbClr val="00B0F0"/>
                </a:solidFill>
                <a:latin typeface="Verdana"/>
                <a:cs typeface="Verdana"/>
              </a:rPr>
              <a:t>okullarda </a:t>
            </a:r>
            <a:r>
              <a:rPr sz="2000" b="1" spc="-150" dirty="0">
                <a:solidFill>
                  <a:srgbClr val="00B0F0"/>
                </a:solidFill>
                <a:latin typeface="Verdana"/>
                <a:cs typeface="Verdana"/>
              </a:rPr>
              <a:t>pansiyona </a:t>
            </a:r>
            <a:r>
              <a:rPr sz="2000" b="1" spc="-15" dirty="0">
                <a:solidFill>
                  <a:srgbClr val="00B0F0"/>
                </a:solidFill>
                <a:latin typeface="Verdana"/>
                <a:cs typeface="Verdana"/>
              </a:rPr>
              <a:t>geç</a:t>
            </a:r>
            <a:r>
              <a:rPr sz="2000" b="1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000" b="1" spc="-120" dirty="0">
                <a:solidFill>
                  <a:srgbClr val="00B0F0"/>
                </a:solidFill>
                <a:latin typeface="Verdana"/>
                <a:cs typeface="Verdana"/>
              </a:rPr>
              <a:t>gelmek</a:t>
            </a:r>
            <a:r>
              <a:rPr sz="2000" b="1" spc="-120" dirty="0">
                <a:solidFill>
                  <a:srgbClr val="3E3D2D"/>
                </a:solidFill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  <a:p>
            <a:pPr marL="287020" marR="5080" indent="-274320">
              <a:lnSpc>
                <a:spcPts val="1920"/>
              </a:lnSpc>
              <a:spcBef>
                <a:spcPts val="459"/>
              </a:spcBef>
              <a:tabLst>
                <a:tab pos="735965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19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j)	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Müstehcen </a:t>
            </a:r>
            <a:r>
              <a:rPr sz="2000" b="1" spc="-100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yasaklanmış </a:t>
            </a:r>
            <a:r>
              <a:rPr sz="2000" b="1" spc="-95" dirty="0">
                <a:solidFill>
                  <a:srgbClr val="FF0000"/>
                </a:solidFill>
                <a:latin typeface="Verdana"/>
                <a:cs typeface="Verdana"/>
              </a:rPr>
              <a:t>araç, </a:t>
            </a:r>
            <a:r>
              <a:rPr sz="2000" b="1" spc="-90" dirty="0">
                <a:solidFill>
                  <a:srgbClr val="FF0000"/>
                </a:solidFill>
                <a:latin typeface="Verdana"/>
                <a:cs typeface="Verdana"/>
              </a:rPr>
              <a:t>gereç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 </a:t>
            </a:r>
            <a:r>
              <a:rPr sz="2000" b="1" spc="-175" dirty="0">
                <a:solidFill>
                  <a:srgbClr val="FF0000"/>
                </a:solidFill>
                <a:latin typeface="Verdana"/>
                <a:cs typeface="Verdana"/>
              </a:rPr>
              <a:t>dokümanları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okula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ve </a:t>
            </a:r>
            <a:r>
              <a:rPr sz="2000" b="1" spc="-150" dirty="0">
                <a:solidFill>
                  <a:srgbClr val="FF0000"/>
                </a:solidFill>
                <a:latin typeface="Verdana"/>
                <a:cs typeface="Verdana"/>
              </a:rPr>
              <a:t>okula </a:t>
            </a:r>
            <a:r>
              <a:rPr sz="2000" b="1" spc="-120" dirty="0">
                <a:solidFill>
                  <a:srgbClr val="FF0000"/>
                </a:solidFill>
                <a:latin typeface="Verdana"/>
                <a:cs typeface="Verdana"/>
              </a:rPr>
              <a:t>bağlı </a:t>
            </a:r>
            <a:r>
              <a:rPr sz="2000" b="1" spc="-180" dirty="0">
                <a:solidFill>
                  <a:srgbClr val="FF0000"/>
                </a:solidFill>
                <a:latin typeface="Verdana"/>
                <a:cs typeface="Verdana"/>
              </a:rPr>
              <a:t>yerlere </a:t>
            </a:r>
            <a:r>
              <a:rPr sz="2000" b="1" spc="-170" dirty="0">
                <a:solidFill>
                  <a:srgbClr val="FF0000"/>
                </a:solidFill>
                <a:latin typeface="Verdana"/>
                <a:cs typeface="Verdana"/>
              </a:rPr>
              <a:t>sokmak  </a:t>
            </a:r>
            <a:r>
              <a:rPr sz="2000" b="1" spc="-100" dirty="0">
                <a:solidFill>
                  <a:srgbClr val="FF0000"/>
                </a:solidFill>
                <a:latin typeface="Verdana"/>
                <a:cs typeface="Verdana"/>
              </a:rPr>
              <a:t>veya </a:t>
            </a:r>
            <a:r>
              <a:rPr sz="2000" b="1" spc="-135" dirty="0">
                <a:solidFill>
                  <a:srgbClr val="FF0000"/>
                </a:solidFill>
                <a:latin typeface="Verdana"/>
                <a:cs typeface="Verdana"/>
              </a:rPr>
              <a:t>yanında </a:t>
            </a:r>
            <a:r>
              <a:rPr sz="2000" b="1" spc="-190" dirty="0">
                <a:solidFill>
                  <a:srgbClr val="FF0000"/>
                </a:solidFill>
                <a:latin typeface="Verdana"/>
                <a:cs typeface="Verdana"/>
              </a:rPr>
              <a:t>bulundurmak,</a:t>
            </a:r>
            <a:endParaRPr sz="2000">
              <a:latin typeface="Verdana"/>
              <a:cs typeface="Verdana"/>
            </a:endParaRPr>
          </a:p>
          <a:p>
            <a:pPr marL="292735" marR="594995" indent="-280670">
              <a:lnSpc>
                <a:spcPct val="80000"/>
              </a:lnSpc>
              <a:spcBef>
                <a:spcPts val="500"/>
              </a:spcBef>
              <a:tabLst>
                <a:tab pos="675005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210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00B0F0"/>
                </a:solidFill>
                <a:latin typeface="Arial"/>
                <a:cs typeface="Arial"/>
              </a:rPr>
              <a:t>k)	</a:t>
            </a:r>
            <a:r>
              <a:rPr sz="2000" b="1" spc="-15" dirty="0">
                <a:solidFill>
                  <a:srgbClr val="00B0F0"/>
                </a:solidFill>
                <a:latin typeface="Arial"/>
                <a:cs typeface="Arial"/>
              </a:rPr>
              <a:t>Kumar </a:t>
            </a:r>
            <a:r>
              <a:rPr sz="2000" b="1" spc="80" dirty="0">
                <a:solidFill>
                  <a:srgbClr val="00B0F0"/>
                </a:solidFill>
                <a:latin typeface="Arial"/>
                <a:cs typeface="Arial"/>
              </a:rPr>
              <a:t>oynamaya </a:t>
            </a:r>
            <a:r>
              <a:rPr sz="2000" b="1" spc="70" dirty="0">
                <a:solidFill>
                  <a:srgbClr val="00B0F0"/>
                </a:solidFill>
                <a:latin typeface="Arial"/>
                <a:cs typeface="Arial"/>
              </a:rPr>
              <a:t>yarayan </a:t>
            </a:r>
            <a:r>
              <a:rPr sz="2000" b="1" spc="60" dirty="0">
                <a:solidFill>
                  <a:srgbClr val="00B0F0"/>
                </a:solidFill>
                <a:latin typeface="Arial"/>
                <a:cs typeface="Arial"/>
              </a:rPr>
              <a:t>araç-gereç </a:t>
            </a:r>
            <a:r>
              <a:rPr sz="2000" b="1" spc="40" dirty="0">
                <a:solidFill>
                  <a:srgbClr val="00B0F0"/>
                </a:solidFill>
                <a:latin typeface="Arial"/>
                <a:cs typeface="Arial"/>
              </a:rPr>
              <a:t>ve  </a:t>
            </a:r>
            <a:r>
              <a:rPr sz="2000" b="1" spc="50" dirty="0">
                <a:solidFill>
                  <a:srgbClr val="00B0F0"/>
                </a:solidFill>
                <a:latin typeface="Arial"/>
                <a:cs typeface="Arial"/>
              </a:rPr>
              <a:t>doküman</a:t>
            </a:r>
            <a:r>
              <a:rPr sz="2000" b="1" spc="4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00B0F0"/>
                </a:solidFill>
                <a:latin typeface="Arial"/>
                <a:cs typeface="Arial"/>
              </a:rPr>
              <a:t>bulundurmak,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04" dirty="0">
                <a:solidFill>
                  <a:srgbClr val="3E3D2D"/>
                </a:solidFill>
                <a:latin typeface="Arial"/>
                <a:cs typeface="Arial"/>
              </a:rPr>
              <a:t>l</a:t>
            </a:r>
            <a:r>
              <a:rPr sz="2000" b="1" spc="-204" dirty="0">
                <a:solidFill>
                  <a:srgbClr val="FF0000"/>
                </a:solidFill>
                <a:latin typeface="Verdana"/>
                <a:cs typeface="Verdana"/>
              </a:rPr>
              <a:t>) </a:t>
            </a:r>
            <a:r>
              <a:rPr sz="2000" b="1" spc="-254" dirty="0">
                <a:solidFill>
                  <a:srgbClr val="FF0000"/>
                </a:solidFill>
                <a:latin typeface="Verdana"/>
                <a:cs typeface="Verdana"/>
              </a:rPr>
              <a:t>Bilişim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araçlarını </a:t>
            </a:r>
            <a:r>
              <a:rPr sz="2000" b="1" spc="-80" dirty="0">
                <a:solidFill>
                  <a:srgbClr val="FF0000"/>
                </a:solidFill>
                <a:latin typeface="Verdana"/>
                <a:cs typeface="Verdana"/>
              </a:rPr>
              <a:t>amacı </a:t>
            </a:r>
            <a:r>
              <a:rPr sz="2000" b="1" spc="-165" dirty="0">
                <a:solidFill>
                  <a:srgbClr val="FF0000"/>
                </a:solidFill>
                <a:latin typeface="Verdana"/>
                <a:cs typeface="Verdana"/>
              </a:rPr>
              <a:t>dışında</a:t>
            </a:r>
            <a:r>
              <a:rPr sz="2000" b="1" spc="-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155" dirty="0">
                <a:solidFill>
                  <a:srgbClr val="FF0000"/>
                </a:solidFill>
                <a:latin typeface="Verdana"/>
                <a:cs typeface="Verdana"/>
              </a:rPr>
              <a:t>kullanmak</a:t>
            </a:r>
            <a:r>
              <a:rPr sz="2000" b="1" spc="-155" dirty="0">
                <a:solidFill>
                  <a:srgbClr val="3E3D2D"/>
                </a:solidFill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  <a:p>
            <a:pPr marL="287020" marR="1193165" indent="-274320">
              <a:lnSpc>
                <a:spcPct val="80000"/>
              </a:lnSpc>
              <a:spcBef>
                <a:spcPts val="480"/>
              </a:spcBef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 </a:t>
            </a:r>
            <a:r>
              <a:rPr sz="2000" b="1" spc="-285" dirty="0">
                <a:solidFill>
                  <a:srgbClr val="3E3D2D"/>
                </a:solidFill>
                <a:latin typeface="Verdana"/>
                <a:cs typeface="Verdana"/>
              </a:rPr>
              <a:t>m) </a:t>
            </a:r>
            <a:r>
              <a:rPr sz="2000" b="1" spc="-160" dirty="0">
                <a:solidFill>
                  <a:srgbClr val="3E3D2D"/>
                </a:solidFill>
                <a:latin typeface="Verdana"/>
                <a:cs typeface="Verdana"/>
              </a:rPr>
              <a:t>Alınan </a:t>
            </a:r>
            <a:r>
              <a:rPr sz="2000" b="1" spc="-165" dirty="0">
                <a:solidFill>
                  <a:srgbClr val="3E3D2D"/>
                </a:solidFill>
                <a:latin typeface="Verdana"/>
                <a:cs typeface="Verdana"/>
              </a:rPr>
              <a:t>sağlık </a:t>
            </a:r>
            <a:r>
              <a:rPr sz="2000" b="1" spc="-120" dirty="0">
                <a:solidFill>
                  <a:srgbClr val="3E3D2D"/>
                </a:solidFill>
                <a:latin typeface="Verdana"/>
                <a:cs typeface="Verdana"/>
              </a:rPr>
              <a:t>ve </a:t>
            </a:r>
            <a:r>
              <a:rPr sz="2000" b="1" spc="-175" dirty="0">
                <a:solidFill>
                  <a:srgbClr val="3E3D2D"/>
                </a:solidFill>
                <a:latin typeface="Verdana"/>
                <a:cs typeface="Verdana"/>
              </a:rPr>
              <a:t>güvenlik </a:t>
            </a:r>
            <a:r>
              <a:rPr sz="2000" b="1" spc="-420" dirty="0">
                <a:solidFill>
                  <a:srgbClr val="3E3D2D"/>
                </a:solidFill>
                <a:latin typeface="Verdana"/>
                <a:cs typeface="Verdana"/>
              </a:rPr>
              <a:t>tedbirlerine  </a:t>
            </a:r>
            <a:r>
              <a:rPr sz="2000" b="1" spc="80" dirty="0">
                <a:solidFill>
                  <a:srgbClr val="3E3D2D"/>
                </a:solidFill>
                <a:latin typeface="Arial"/>
                <a:cs typeface="Arial"/>
              </a:rPr>
              <a:t>uymamak.</a:t>
            </a:r>
            <a:endParaRPr sz="2000">
              <a:latin typeface="Arial"/>
              <a:cs typeface="Arial"/>
            </a:endParaRPr>
          </a:p>
          <a:p>
            <a:pPr marL="287020" marR="566420" indent="-274320">
              <a:lnSpc>
                <a:spcPts val="1920"/>
              </a:lnSpc>
              <a:spcBef>
                <a:spcPts val="464"/>
              </a:spcBef>
              <a:tabLst>
                <a:tab pos="751205" algn="l"/>
              </a:tabLst>
            </a:pPr>
            <a:r>
              <a:rPr sz="1500" spc="305" dirty="0">
                <a:solidFill>
                  <a:srgbClr val="94C600"/>
                </a:solidFill>
                <a:latin typeface="Arial"/>
                <a:cs typeface="Arial"/>
              </a:rPr>
              <a:t></a:t>
            </a:r>
            <a:r>
              <a:rPr sz="1500" spc="195" dirty="0">
                <a:solidFill>
                  <a:srgbClr val="94C600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00B0F0"/>
                </a:solidFill>
                <a:latin typeface="Arial"/>
                <a:cs typeface="Arial"/>
              </a:rPr>
              <a:t>n)	</a:t>
            </a:r>
            <a:r>
              <a:rPr sz="2000" b="1" spc="-250" dirty="0">
                <a:solidFill>
                  <a:srgbClr val="00B0F0"/>
                </a:solidFill>
                <a:latin typeface="Verdana"/>
                <a:cs typeface="Verdana"/>
              </a:rPr>
              <a:t>Ders </a:t>
            </a:r>
            <a:r>
              <a:rPr sz="2000" b="1" spc="-185" dirty="0">
                <a:solidFill>
                  <a:srgbClr val="00B0F0"/>
                </a:solidFill>
                <a:latin typeface="Verdana"/>
                <a:cs typeface="Verdana"/>
              </a:rPr>
              <a:t>saatleri </a:t>
            </a:r>
            <a:r>
              <a:rPr sz="2000" b="1" spc="-110" dirty="0">
                <a:solidFill>
                  <a:srgbClr val="00B0F0"/>
                </a:solidFill>
                <a:latin typeface="Verdana"/>
                <a:cs typeface="Verdana"/>
              </a:rPr>
              <a:t>içinde </a:t>
            </a:r>
            <a:r>
              <a:rPr sz="2000" b="1" spc="-190" dirty="0">
                <a:solidFill>
                  <a:srgbClr val="00B0F0"/>
                </a:solidFill>
                <a:latin typeface="Verdana"/>
                <a:cs typeface="Verdana"/>
              </a:rPr>
              <a:t>öğretmenin bilgisi </a:t>
            </a:r>
            <a:r>
              <a:rPr sz="2000" b="1" spc="-120" dirty="0">
                <a:solidFill>
                  <a:srgbClr val="00B0F0"/>
                </a:solidFill>
                <a:latin typeface="Verdana"/>
                <a:cs typeface="Verdana"/>
              </a:rPr>
              <a:t>ve  </a:t>
            </a:r>
            <a:r>
              <a:rPr sz="2000" b="1" spc="-220" dirty="0">
                <a:solidFill>
                  <a:srgbClr val="00B0F0"/>
                </a:solidFill>
                <a:latin typeface="Verdana"/>
                <a:cs typeface="Verdana"/>
              </a:rPr>
              <a:t>kontrolü </a:t>
            </a:r>
            <a:r>
              <a:rPr sz="2000" b="1" spc="-165" dirty="0">
                <a:solidFill>
                  <a:srgbClr val="00B0F0"/>
                </a:solidFill>
                <a:latin typeface="Verdana"/>
                <a:cs typeface="Verdana"/>
              </a:rPr>
              <a:t>dışında </a:t>
            </a:r>
            <a:r>
              <a:rPr sz="2000" b="1" spc="-210" dirty="0">
                <a:solidFill>
                  <a:srgbClr val="00B0F0"/>
                </a:solidFill>
                <a:latin typeface="Verdana"/>
                <a:cs typeface="Verdana"/>
              </a:rPr>
              <a:t>bilişim </a:t>
            </a:r>
            <a:r>
              <a:rPr sz="2000" b="1" spc="-155" dirty="0">
                <a:solidFill>
                  <a:srgbClr val="00B0F0"/>
                </a:solidFill>
                <a:latin typeface="Verdana"/>
                <a:cs typeface="Verdana"/>
              </a:rPr>
              <a:t>araçlarını </a:t>
            </a:r>
            <a:r>
              <a:rPr sz="2000" b="1" spc="-80" dirty="0">
                <a:solidFill>
                  <a:srgbClr val="00B0F0"/>
                </a:solidFill>
                <a:latin typeface="Verdana"/>
                <a:cs typeface="Verdana"/>
              </a:rPr>
              <a:t>açık </a:t>
            </a:r>
            <a:r>
              <a:rPr sz="2000" b="1" spc="-204" dirty="0">
                <a:solidFill>
                  <a:srgbClr val="00B0F0"/>
                </a:solidFill>
                <a:latin typeface="Verdana"/>
                <a:cs typeface="Verdana"/>
              </a:rPr>
              <a:t>tutarak  </a:t>
            </a:r>
            <a:r>
              <a:rPr sz="2000" b="1" spc="-210" dirty="0">
                <a:solidFill>
                  <a:srgbClr val="00B0F0"/>
                </a:solidFill>
                <a:latin typeface="Verdana"/>
                <a:cs typeface="Verdana"/>
              </a:rPr>
              <a:t>dersin </a:t>
            </a:r>
            <a:r>
              <a:rPr sz="2000" b="1" spc="-200" dirty="0">
                <a:solidFill>
                  <a:srgbClr val="00B0F0"/>
                </a:solidFill>
                <a:latin typeface="Verdana"/>
                <a:cs typeface="Verdana"/>
              </a:rPr>
              <a:t>akışını</a:t>
            </a:r>
            <a:r>
              <a:rPr sz="2000" b="1" spc="-65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000" b="1" spc="-155" dirty="0">
                <a:solidFill>
                  <a:srgbClr val="00B0F0"/>
                </a:solidFill>
                <a:latin typeface="Verdana"/>
                <a:cs typeface="Verdana"/>
              </a:rPr>
              <a:t>bozmak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1854</Words>
  <Application>Microsoft Office PowerPoint</Application>
  <PresentationFormat>Ekran Gösterisi (4:3)</PresentationFormat>
  <Paragraphs>158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Office Theme</vt:lpstr>
      <vt:lpstr>POLİNAS MESLEKİ VE TEKNİK ANADOLU    LİSESİ</vt:lpstr>
      <vt:lpstr>Öğrencilerin ödüllendirilmesi</vt:lpstr>
      <vt:lpstr>PowerPoint Sunusu</vt:lpstr>
      <vt:lpstr>Disiplin cezaları</vt:lpstr>
      <vt:lpstr>PowerPoint Sunusu</vt:lpstr>
      <vt:lpstr>(2) Disipline konu olan olaylar okul öğrenci ödül</vt:lpstr>
      <vt:lpstr>Disiplin cezasını gerektiren</vt:lpstr>
      <vt:lpstr>PowerPoint Sunusu</vt:lpstr>
      <vt:lpstr>PowerPoint Sunusu</vt:lpstr>
      <vt:lpstr>Okuldan 1 -5 gün arasında kısa süreli</vt:lpstr>
      <vt:lpstr>PowerPoint Sunusu</vt:lpstr>
      <vt:lpstr>PowerPoint Sunusu</vt:lpstr>
      <vt:lpstr>Okul değiştirme cezasını</vt:lpstr>
      <vt:lpstr>PowerPoint Sunusu</vt:lpstr>
      <vt:lpstr>PowerPoint Sunusu</vt:lpstr>
      <vt:lpstr>Örgün eğitim dışına çıkarma</vt:lpstr>
      <vt:lpstr>PowerPoint Sunusu</vt:lpstr>
      <vt:lpstr>PowerPoint Sunusu</vt:lpstr>
      <vt:lpstr>PowerPoint Sunusu</vt:lpstr>
      <vt:lpstr>Pansiyon, başka okul veya  işletmedeki disiplin olayları</vt:lpstr>
      <vt:lpstr>PowerPoint Sunusu</vt:lpstr>
      <vt:lpstr>Cezaya neden olan davranış ve fiilin</vt:lpstr>
      <vt:lpstr>Uygulama ile ilgili esaslar</vt:lpstr>
      <vt:lpstr>Ceza takdirinde dikkat</vt:lpstr>
      <vt:lpstr>PowerPoint Sunusu</vt:lpstr>
      <vt:lpstr>GEÇ GELME  DEVAM  DEVAMSIZLIK</vt:lpstr>
      <vt:lpstr>PowerPoint Sunusu</vt:lpstr>
      <vt:lpstr>PowerPoint Sunusu</vt:lpstr>
      <vt:lpstr> Devamsızlık süresi özürsüz 10 günü,  toplamda 30 günü aşan öğrenciler, ders puanları ne olursa olsun başarısız sayılır ve  durumları yazılı olarak velilerine bildirilir.</vt:lpstr>
      <vt:lpstr>PowerPoint Sunusu</vt:lpstr>
      <vt:lpstr>SORUSU OLAN ????                                     Tayyibat TANER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BERGAMA ANADOLU İMAM HATİP LİSESİ</dc:title>
  <dc:creator>aysen</dc:creator>
  <cp:lastModifiedBy>TAYYİBAT</cp:lastModifiedBy>
  <cp:revision>3</cp:revision>
  <dcterms:created xsi:type="dcterms:W3CDTF">2018-11-05T23:33:43Z</dcterms:created>
  <dcterms:modified xsi:type="dcterms:W3CDTF">2018-11-06T01:18:01Z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2018-09-27T00:00:00Z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2018-11-05T00:00:00Z</vt:filetime>
  </property>
</Properties>
</file>